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11"/>
  </p:notesMasterIdLst>
  <p:sldIdLst>
    <p:sldId id="2147470607" r:id="rId5"/>
    <p:sldId id="2147470609" r:id="rId6"/>
    <p:sldId id="2147470610" r:id="rId7"/>
    <p:sldId id="2147470612" r:id="rId8"/>
    <p:sldId id="2147470613" r:id="rId9"/>
    <p:sldId id="21474706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2156471B-F84E-06FC-377B-04E0389D2232}" name="Hearn, Danielle M" initials="HM" userId="S::danielle.m.hearn_intel.com#ext#@microsoft.onmicrosoft.com::e4dc6dbd-2f06-4c14-bf3f-97f18501be97" providerId="AD"/>
  <p188:author id="{2095FA39-18D8-587B-E68C-35F527030F1D}" name="Emily Gray Pierson (Red Dog Interactive, Inc)" initials="EI" userId="S::v-epierson@microsoft.com::7cab2d33-d9ae-4adf-a979-28ba84cb4c5a" providerId="AD"/>
  <p188:author id="{2B68653B-DB5F-C4B7-A80B-45112B2D6AB5}" name="Hearn, Danielle M" initials="DMH" userId="Hearn, Danielle M" providerId="None"/>
  <p188:author id="{67C84F87-1498-01B2-2767-7B4A11EDB70D}" name="Alex Fleck" initials="AF" userId="Alex Fleck" providerId="None"/>
  <p188:author id="{854E58EE-D840-840A-EBC0-7294D320082D}" name="Tina Flammer" initials="TF" userId="S::tflammer@microsoft.com::bcac88bc-bb24-4bbd-a756-2cbdbca5e6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Chan" initials="CC" lastIdx="1" clrIdx="0">
    <p:extLst>
      <p:ext uri="{19B8F6BF-5375-455C-9EA6-DF929625EA0E}">
        <p15:presenceInfo xmlns:p15="http://schemas.microsoft.com/office/powerpoint/2012/main" userId="Claudia Chan" providerId="None"/>
      </p:ext>
    </p:extLst>
  </p:cmAuthor>
  <p:cmAuthor id="2" name="Cristina Agardi" initials="CA" lastIdx="2" clrIdx="1">
    <p:extLst>
      <p:ext uri="{19B8F6BF-5375-455C-9EA6-DF929625EA0E}">
        <p15:presenceInfo xmlns:p15="http://schemas.microsoft.com/office/powerpoint/2012/main" userId="Cristina Agar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2F2F2"/>
    <a:srgbClr val="F0F0F0"/>
    <a:srgbClr val="E1E4EF"/>
    <a:srgbClr val="C1CAF5"/>
    <a:srgbClr val="4E5CB7"/>
    <a:srgbClr val="454142"/>
    <a:srgbClr val="E8DDD4"/>
    <a:srgbClr val="FCEBE0"/>
    <a:srgbClr val="A1D1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2EFAF-DB79-48DD-AD4D-6292F39A4FFE}" v="7" dt="2023-03-16T13:56:19.269"/>
    <p1510:client id="{20C170A2-C59C-4CDC-87B5-94BAADB14976}" v="276" dt="2023-03-16T15:11:17.701"/>
    <p1510:client id="{31DAC685-CBCF-4C97-9843-20BE0F7B24DA}" v="68" dt="2023-03-16T14:55:44.379"/>
    <p1510:client id="{D8A32C22-85F4-425C-B1EC-290F648E5E23}" v="67" dt="2023-03-16T09:55:04.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10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27A8B-9606-4305-9E3C-8F7263E05545}" type="datetimeFigureOut">
              <a:rPr lang="en-CA" smtClean="0"/>
              <a:t>2024-04-02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B24E-F029-4CBC-BAA3-1E6F177D8D84}" type="slidenum">
              <a:rPr lang="en-CA" smtClean="0"/>
              <a:t>‹Nº›</a:t>
            </a:fld>
            <a:endParaRPr lang="en-CA"/>
          </a:p>
        </p:txBody>
      </p:sp>
    </p:spTree>
    <p:extLst>
      <p:ext uri="{BB962C8B-B14F-4D97-AF65-F5344CB8AC3E}">
        <p14:creationId xmlns:p14="http://schemas.microsoft.com/office/powerpoint/2010/main" val="335170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BB24E-F029-4CBC-BAA3-1E6F177D8D84}" type="slidenum">
              <a:rPr lang="en-CA" smtClean="0"/>
              <a:t>2</a:t>
            </a:fld>
            <a:endParaRPr lang="en-CA"/>
          </a:p>
        </p:txBody>
      </p:sp>
    </p:spTree>
    <p:extLst>
      <p:ext uri="{BB962C8B-B14F-4D97-AF65-F5344CB8AC3E}">
        <p14:creationId xmlns:p14="http://schemas.microsoft.com/office/powerpoint/2010/main" val="28421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BB24E-F029-4CBC-BAA3-1E6F177D8D84}" type="slidenum">
              <a:rPr lang="en-CA" smtClean="0"/>
              <a:t>3</a:t>
            </a:fld>
            <a:endParaRPr lang="en-CA"/>
          </a:p>
        </p:txBody>
      </p:sp>
    </p:spTree>
    <p:extLst>
      <p:ext uri="{BB962C8B-B14F-4D97-AF65-F5344CB8AC3E}">
        <p14:creationId xmlns:p14="http://schemas.microsoft.com/office/powerpoint/2010/main" val="358644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BB24E-F029-4CBC-BAA3-1E6F177D8D84}" type="slidenum">
              <a:rPr lang="en-CA" smtClean="0"/>
              <a:t>4</a:t>
            </a:fld>
            <a:endParaRPr lang="en-CA"/>
          </a:p>
        </p:txBody>
      </p:sp>
    </p:spTree>
    <p:extLst>
      <p:ext uri="{BB962C8B-B14F-4D97-AF65-F5344CB8AC3E}">
        <p14:creationId xmlns:p14="http://schemas.microsoft.com/office/powerpoint/2010/main" val="346686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BB24E-F029-4CBC-BAA3-1E6F177D8D84}" type="slidenum">
              <a:rPr lang="en-CA" smtClean="0"/>
              <a:t>5</a:t>
            </a:fld>
            <a:endParaRPr lang="en-CA"/>
          </a:p>
        </p:txBody>
      </p:sp>
    </p:spTree>
    <p:extLst>
      <p:ext uri="{BB962C8B-B14F-4D97-AF65-F5344CB8AC3E}">
        <p14:creationId xmlns:p14="http://schemas.microsoft.com/office/powerpoint/2010/main" val="12139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BB24E-F029-4CBC-BAA3-1E6F177D8D84}" type="slidenum">
              <a:rPr lang="en-CA" smtClean="0"/>
              <a:t>6</a:t>
            </a:fld>
            <a:endParaRPr lang="en-CA"/>
          </a:p>
        </p:txBody>
      </p:sp>
    </p:spTree>
    <p:extLst>
      <p:ext uri="{BB962C8B-B14F-4D97-AF65-F5344CB8AC3E}">
        <p14:creationId xmlns:p14="http://schemas.microsoft.com/office/powerpoint/2010/main" val="383704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hero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241114"/>
            <a:ext cx="4305852" cy="1292662"/>
          </a:xfrm>
          <a:noFill/>
        </p:spPr>
        <p:txBody>
          <a:bodyPr wrap="square"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4305852"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 text</a:t>
            </a:r>
          </a:p>
        </p:txBody>
      </p:sp>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pic>
        <p:nvPicPr>
          <p:cNvPr id="3" name="Picture 2">
            <a:extLst>
              <a:ext uri="{FF2B5EF4-FFF2-40B4-BE49-F238E27FC236}">
                <a16:creationId xmlns:a16="http://schemas.microsoft.com/office/drawing/2014/main" id="{FD8CD30D-02B2-4DFC-BF3E-A18747BCF7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784666" y="512"/>
            <a:ext cx="9864078" cy="6856975"/>
          </a:xfrm>
          <a:prstGeom prst="rect">
            <a:avLst/>
          </a:prstGeom>
        </p:spPr>
      </p:pic>
    </p:spTree>
    <p:extLst>
      <p:ext uri="{BB962C8B-B14F-4D97-AF65-F5344CB8AC3E}">
        <p14:creationId xmlns:p14="http://schemas.microsoft.com/office/powerpoint/2010/main" val="3326630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52708"/>
            <a:ext cx="9144000" cy="581698"/>
          </a:xfrm>
          <a:noFill/>
        </p:spPr>
        <p:txBody>
          <a:bodyPr lIns="0" tIns="0" rIns="0" bIns="0" anchor="b" anchorCtr="0">
            <a:spAutoFit/>
          </a:bodyPr>
          <a:lstStyle>
            <a:lvl1pPr algn="l" defTabSz="932742" rtl="0" eaLnBrk="1" latinLnBrk="0" hangingPunct="1">
              <a:lnSpc>
                <a:spcPct val="90000"/>
              </a:lnSpc>
              <a:spcBef>
                <a:spcPct val="0"/>
              </a:spcBef>
              <a:buNone/>
              <a:defRPr lang="en-US" sz="4200" b="0" kern="1200" cap="none" spc="-50" baseline="0" dirty="0">
                <a:ln w="3175">
                  <a:noFill/>
                </a:ln>
                <a:solidFill>
                  <a:srgbClr val="505050"/>
                </a:solidFill>
                <a:effectLst/>
                <a:latin typeface="+mj-lt"/>
                <a:ea typeface="+mn-ea"/>
                <a:cs typeface="Segoe UI" pitchFamily="34" charset="0"/>
              </a:defRPr>
            </a:lvl1pPr>
          </a:lstStyle>
          <a:p>
            <a:r>
              <a:rPr lang="en-US"/>
              <a:t>Thank you.</a:t>
            </a:r>
          </a:p>
        </p:txBody>
      </p:sp>
      <p:sp>
        <p:nvSpPr>
          <p:cNvPr id="3"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rgbClr val="505050"/>
                </a:solidFill>
                <a:latin typeface="+mn-lt"/>
              </a:defRPr>
            </a:lvl1pPr>
          </a:lstStyle>
          <a:p>
            <a:pPr lvl="0"/>
            <a:r>
              <a:rPr lang="en-US"/>
              <a:t>Subhead</a:t>
            </a:r>
          </a:p>
        </p:txBody>
      </p:sp>
      <p:grpSp>
        <p:nvGrpSpPr>
          <p:cNvPr id="5" name="Picture 6">
            <a:extLst>
              <a:ext uri="{FF2B5EF4-FFF2-40B4-BE49-F238E27FC236}">
                <a16:creationId xmlns:a16="http://schemas.microsoft.com/office/drawing/2014/main" id="{D2D8176C-3A1D-4C8C-AB7C-46CC30533AD9}"/>
              </a:ext>
            </a:extLst>
          </p:cNvPr>
          <p:cNvGrpSpPr/>
          <p:nvPr userDrawn="1"/>
        </p:nvGrpSpPr>
        <p:grpSpPr bwMode="black">
          <a:xfrm>
            <a:off x="584200" y="586699"/>
            <a:ext cx="2806206" cy="288638"/>
            <a:chOff x="584200" y="586699"/>
            <a:chExt cx="2806206" cy="288638"/>
          </a:xfrm>
        </p:grpSpPr>
        <p:sp>
          <p:nvSpPr>
            <p:cNvPr id="6" name="Freeform: Shape 5">
              <a:extLst>
                <a:ext uri="{FF2B5EF4-FFF2-40B4-BE49-F238E27FC236}">
                  <a16:creationId xmlns:a16="http://schemas.microsoft.com/office/drawing/2014/main" id="{396ECC0A-D66C-4332-820E-F98F87ED7638}"/>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7" name="Freeform: Shape 6">
              <a:extLst>
                <a:ext uri="{FF2B5EF4-FFF2-40B4-BE49-F238E27FC236}">
                  <a16:creationId xmlns:a16="http://schemas.microsoft.com/office/drawing/2014/main" id="{663FF7D3-8EAE-415E-AFF2-4A0E7E44CDFD}"/>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9EE43575-64D0-459E-9FED-6A88E4758261}"/>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E5EAAAE-677E-40BE-AEB8-26CB1C8EFDAD}"/>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B23F96E0-CA4D-4036-AFD4-4437485A3C5E}"/>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4171554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42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 text</a:t>
            </a:r>
          </a:p>
        </p:txBody>
      </p:sp>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1973912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plit photo">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241114"/>
            <a:ext cx="4179888" cy="1292662"/>
          </a:xfrm>
          <a:noFill/>
        </p:spPr>
        <p:txBody>
          <a:bodyPr wrap="square"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4179888"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a:t>
            </a:r>
          </a:p>
        </p:txBody>
      </p:sp>
      <p:sp>
        <p:nvSpPr>
          <p:cNvPr id="11" name="Picture Placeholder 4">
            <a:extLst>
              <a:ext uri="{FF2B5EF4-FFF2-40B4-BE49-F238E27FC236}">
                <a16:creationId xmlns:a16="http://schemas.microsoft.com/office/drawing/2014/main" id="{13919922-9FA1-8145-B509-76E8730333CE}"/>
              </a:ext>
            </a:extLst>
          </p:cNvPr>
          <p:cNvSpPr>
            <a:spLocks noGrp="1"/>
          </p:cNvSpPr>
          <p:nvPr>
            <p:ph type="pic" sz="quarter" idx="11" hasCustomPrompt="1"/>
          </p:nvPr>
        </p:nvSpPr>
        <p:spPr>
          <a:xfrm>
            <a:off x="5334000" y="0"/>
            <a:ext cx="6858000" cy="6858000"/>
          </a:xfrm>
          <a:blipFill>
            <a:blip r:embed="rId2">
              <a:extLst>
                <a:ext uri="{28A0092B-C50C-407E-A947-70E740481C1C}">
                  <a14:useLocalDpi xmlns:a14="http://schemas.microsoft.com/office/drawing/2010/main"/>
                </a:ext>
              </a:extLst>
            </a:blip>
            <a:stretch>
              <a:fillRect/>
            </a:stretch>
          </a:blipFill>
        </p:spPr>
        <p:txBody>
          <a:bodyPr vert="horz" wrap="square" lIns="0" tIns="2103120" rIns="0" bIns="0" rtlCol="0" anchor="t"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b="1" dirty="0">
                <a:solidFill>
                  <a:srgbClr val="FFFFFF"/>
                </a:solidFill>
                <a:latin typeface="+mn-lt"/>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Drag &amp; drop your photo here </a:t>
            </a:r>
            <a:br>
              <a:rPr lang="en-US"/>
            </a:br>
            <a:r>
              <a:rPr lang="en-US"/>
              <a:t>or click or tap icon below </a:t>
            </a:r>
            <a:br>
              <a:rPr lang="en-US"/>
            </a:br>
            <a:r>
              <a:rPr lang="en-US"/>
              <a:t>to insert</a:t>
            </a:r>
          </a:p>
        </p:txBody>
      </p:sp>
      <p:grpSp>
        <p:nvGrpSpPr>
          <p:cNvPr id="2" name="Picture 6">
            <a:extLst>
              <a:ext uri="{FF2B5EF4-FFF2-40B4-BE49-F238E27FC236}">
                <a16:creationId xmlns:a16="http://schemas.microsoft.com/office/drawing/2014/main" id="{B6113CD0-82FD-435D-B10E-68CCE770931D}"/>
              </a:ext>
            </a:extLst>
          </p:cNvPr>
          <p:cNvGrpSpPr/>
          <p:nvPr userDrawn="1"/>
        </p:nvGrpSpPr>
        <p:grpSpPr bwMode="black">
          <a:xfrm>
            <a:off x="584200" y="586699"/>
            <a:ext cx="2200466" cy="288637"/>
            <a:chOff x="584200" y="586699"/>
            <a:chExt cx="2200466" cy="288637"/>
          </a:xfrm>
        </p:grpSpPr>
        <p:sp>
          <p:nvSpPr>
            <p:cNvPr id="13" name="Freeform: Shape 12">
              <a:extLst>
                <a:ext uri="{FF2B5EF4-FFF2-40B4-BE49-F238E27FC236}">
                  <a16:creationId xmlns:a16="http://schemas.microsoft.com/office/drawing/2014/main" id="{3BA4DEC2-1EEA-45BD-B1DE-D524CF5099FC}"/>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2441D45F-C640-47BA-BF09-7DFA9C8442E2}"/>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5B196BAC-9FAF-4611-945E-AC2AE7F3A25C}"/>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4F47EA8-58E7-4F4C-90AF-9DE81E119F87}"/>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743079EF-D05D-420D-B8F2-F0C24C552BB2}"/>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812826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364">
          <p15:clr>
            <a:srgbClr val="FBAE40"/>
          </p15:clr>
        </p15:guide>
        <p15:guide id="4" orient="horz" pos="2160">
          <p15:clr>
            <a:srgbClr val="FBAE40"/>
          </p15:clr>
        </p15:guide>
        <p15:guide id="5" pos="300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Section slide</a:t>
            </a:r>
          </a:p>
        </p:txBody>
      </p:sp>
    </p:spTree>
    <p:extLst>
      <p:ext uri="{BB962C8B-B14F-4D97-AF65-F5344CB8AC3E}">
        <p14:creationId xmlns:p14="http://schemas.microsoft.com/office/powerpoint/2010/main" val="4267243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
        <p:nvSpPr>
          <p:cNvPr id="4" name="Text Placeholder 3">
            <a:extLst>
              <a:ext uri="{FF2B5EF4-FFF2-40B4-BE49-F238E27FC236}">
                <a16:creationId xmlns:a16="http://schemas.microsoft.com/office/drawing/2014/main" id="{C86287D4-2837-0147-B1FC-88CB12D7F50A}"/>
              </a:ext>
            </a:extLst>
          </p:cNvPr>
          <p:cNvSpPr>
            <a:spLocks noGrp="1"/>
          </p:cNvSpPr>
          <p:nvPr>
            <p:ph type="body" sz="quarter" idx="10" hasCustomPrompt="1"/>
          </p:nvPr>
        </p:nvSpPr>
        <p:spPr>
          <a:xfrm>
            <a:off x="586390" y="1473200"/>
            <a:ext cx="11015060" cy="726353"/>
          </a:xfrm>
        </p:spPr>
        <p:txBody>
          <a:bodyPr wrap="square">
            <a:spAutoFit/>
          </a:bodyPr>
          <a:lstStyle>
            <a:lvl1pPr marL="0" indent="0">
              <a:buNone/>
              <a:defRPr b="0" i="0">
                <a:solidFill>
                  <a:srgbClr val="505050"/>
                </a:solidFill>
                <a:latin typeface="Segoe UI" panose="020B0502040204020203" pitchFamily="34" charset="0"/>
                <a:cs typeface="Segoe UI" panose="020B0502040204020203" pitchFamily="34" charset="0"/>
              </a:defRPr>
            </a:lvl1pPr>
            <a:lvl2pPr marL="228600" indent="0">
              <a:buNone/>
              <a:defRPr b="0" i="0">
                <a:solidFill>
                  <a:srgbClr val="505050"/>
                </a:solidFill>
                <a:latin typeface="Segoe UI" panose="020B0502040204020203" pitchFamily="34" charset="0"/>
                <a:cs typeface="Segoe UI" panose="020B0502040204020203" pitchFamily="34" charset="0"/>
              </a:defRPr>
            </a:lvl2pPr>
            <a:lvl3pPr marL="457200" indent="0">
              <a:buNone/>
              <a:defRPr b="0" i="0">
                <a:solidFill>
                  <a:srgbClr val="505050"/>
                </a:solidFill>
                <a:latin typeface="Segoe UI" panose="020B0502040204020203" pitchFamily="34" charset="0"/>
                <a:cs typeface="Segoe UI" panose="020B0502040204020203" pitchFamily="34" charset="0"/>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Tree>
    <p:extLst>
      <p:ext uri="{BB962C8B-B14F-4D97-AF65-F5344CB8AC3E}">
        <p14:creationId xmlns:p14="http://schemas.microsoft.com/office/powerpoint/2010/main" val="32729367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3" y="585216"/>
            <a:ext cx="5363275" cy="369332"/>
          </a:xfrm>
        </p:spPr>
        <p:txBody>
          <a:bodyPr/>
          <a:lstStyle>
            <a:lvl1pPr>
              <a:defRPr sz="2400">
                <a:solidFill>
                  <a:srgbClr val="505050"/>
                </a:solidFill>
              </a:defRPr>
            </a:lvl1pPr>
          </a:lstStyle>
          <a:p>
            <a:r>
              <a:rPr lang="en-US"/>
              <a:t>Title (Segoe UI, size 24 </a:t>
            </a:r>
            <a:r>
              <a:rPr lang="en-US" err="1"/>
              <a:t>pt</a:t>
            </a:r>
            <a:r>
              <a:rPr lang="en-US"/>
              <a:t>)</a:t>
            </a:r>
          </a:p>
        </p:txBody>
      </p:sp>
    </p:spTree>
    <p:extLst>
      <p:ext uri="{BB962C8B-B14F-4D97-AF65-F5344CB8AC3E}">
        <p14:creationId xmlns:p14="http://schemas.microsoft.com/office/powerpoint/2010/main" val="1175953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bg>
      <p:bgPr>
        <a:solidFill>
          <a:schemeClr val="bg1"/>
        </a:solidFill>
        <a:effectLst/>
      </p:bgPr>
    </p:bg>
    <p:spTree>
      <p:nvGrpSpPr>
        <p:cNvPr id="1" name=""/>
        <p:cNvGrpSpPr/>
        <p:nvPr/>
      </p:nvGrpSpPr>
      <p:grpSpPr>
        <a:xfrm>
          <a:off x="0" y="0"/>
          <a:ext cx="0" cy="0"/>
          <a:chOff x="0" y="0"/>
          <a:chExt cx="0" cy="0"/>
        </a:xfrm>
      </p:grpSpPr>
      <p:sp>
        <p:nvSpPr>
          <p:cNvPr id="25" name="Text Placeholder 3"/>
          <p:cNvSpPr>
            <a:spLocks noGrp="1"/>
          </p:cNvSpPr>
          <p:nvPr>
            <p:ph type="body" sz="quarter" idx="10" hasCustomPrompt="1"/>
          </p:nvPr>
        </p:nvSpPr>
        <p:spPr>
          <a:xfrm>
            <a:off x="586390" y="1472037"/>
            <a:ext cx="536514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26" name="Text Placeholder 2"/>
          <p:cNvSpPr>
            <a:spLocks noGrp="1"/>
          </p:cNvSpPr>
          <p:nvPr>
            <p:ph type="body" sz="quarter" idx="11" hasCustomPrompt="1"/>
          </p:nvPr>
        </p:nvSpPr>
        <p:spPr>
          <a:xfrm>
            <a:off x="6242050" y="1472037"/>
            <a:ext cx="5360670" cy="726353"/>
          </a:xfrm>
        </p:spPr>
        <p:txBody>
          <a:bodyPr/>
          <a:lstStyle>
            <a:lvl1pPr>
              <a:defRPr>
                <a:solidFill>
                  <a:srgbClr val="505050"/>
                </a:solidFill>
              </a:defRPr>
            </a:lvl1pPr>
            <a:lvl2pPr>
              <a:defRPr>
                <a:solidFill>
                  <a:srgbClr val="505050"/>
                </a:solidFill>
              </a:defRPr>
            </a:lvl2pPr>
            <a:lvl3pPr>
              <a:defRPr>
                <a:solidFill>
                  <a:srgbClr val="505050"/>
                </a:solidFill>
              </a:defRPr>
            </a:lvl3pPr>
          </a:lstStyle>
          <a:p>
            <a:pPr lvl="0"/>
            <a:r>
              <a:rPr lang="en-US"/>
              <a:t>First level (Segoe UI, size 16pt)</a:t>
            </a:r>
          </a:p>
          <a:p>
            <a:pPr lvl="1"/>
            <a:r>
              <a:rPr lang="en-US"/>
              <a:t>Second level (Segoe UI, size 14pt)</a:t>
            </a:r>
          </a:p>
          <a:p>
            <a:pPr lvl="2"/>
            <a:r>
              <a:rPr lang="en-US"/>
              <a:t>Third level (Segoe UI, size 12pt)</a:t>
            </a:r>
          </a:p>
        </p:txBody>
      </p:sp>
      <p:sp>
        <p:nvSpPr>
          <p:cNvPr id="5" name="Title 1">
            <a:extLst>
              <a:ext uri="{FF2B5EF4-FFF2-40B4-BE49-F238E27FC236}">
                <a16:creationId xmlns:a16="http://schemas.microsoft.com/office/drawing/2014/main" id="{388BB4F3-12F0-4629-9B5B-943F33BA91A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Tree>
    <p:extLst>
      <p:ext uri="{BB962C8B-B14F-4D97-AF65-F5344CB8AC3E}">
        <p14:creationId xmlns:p14="http://schemas.microsoft.com/office/powerpoint/2010/main" val="11196847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1BE2550-DA43-453C-A328-33C740E6540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
        <p:nvSpPr>
          <p:cNvPr id="25" name="Text Placeholder 3"/>
          <p:cNvSpPr>
            <a:spLocks noGrp="1"/>
          </p:cNvSpPr>
          <p:nvPr>
            <p:ph type="body" sz="quarter" idx="10" hasCustomPrompt="1"/>
          </p:nvPr>
        </p:nvSpPr>
        <p:spPr>
          <a:xfrm>
            <a:off x="5863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5" name="Text Placeholder 3"/>
          <p:cNvSpPr>
            <a:spLocks noGrp="1"/>
          </p:cNvSpPr>
          <p:nvPr>
            <p:ph type="body" sz="quarter" idx="11" hasCustomPrompt="1"/>
          </p:nvPr>
        </p:nvSpPr>
        <p:spPr>
          <a:xfrm>
            <a:off x="43582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6" name="Text Placeholder 3"/>
          <p:cNvSpPr>
            <a:spLocks noGrp="1"/>
          </p:cNvSpPr>
          <p:nvPr>
            <p:ph type="body" sz="quarter" idx="12" hasCustomPrompt="1"/>
          </p:nvPr>
        </p:nvSpPr>
        <p:spPr>
          <a:xfrm>
            <a:off x="812800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Tree>
    <p:extLst>
      <p:ext uri="{BB962C8B-B14F-4D97-AF65-F5344CB8AC3E}">
        <p14:creationId xmlns:p14="http://schemas.microsoft.com/office/powerpoint/2010/main" val="31917603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guide id="39" orient="horz" pos="92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14FC-36C6-4DD7-9BE3-C8D42F5092D2}"/>
              </a:ext>
            </a:extLst>
          </p:cNvPr>
          <p:cNvSpPr>
            <a:spLocks noGrp="1"/>
          </p:cNvSpPr>
          <p:nvPr>
            <p:ph type="title" hasCustomPrompt="1"/>
          </p:nvPr>
        </p:nvSpPr>
        <p:spPr/>
        <p:txBody>
          <a:bodyPr/>
          <a:lstStyle>
            <a:lvl1pPr>
              <a:defRPr>
                <a:solidFill>
                  <a:srgbClr val="505050"/>
                </a:solidFill>
              </a:defRPr>
            </a:lvl1pPr>
          </a:lstStyle>
          <a:p>
            <a:r>
              <a:rPr lang="en-US"/>
              <a:t>[Blank]</a:t>
            </a:r>
          </a:p>
        </p:txBody>
      </p:sp>
    </p:spTree>
    <p:extLst>
      <p:ext uri="{BB962C8B-B14F-4D97-AF65-F5344CB8AC3E}">
        <p14:creationId xmlns:p14="http://schemas.microsoft.com/office/powerpoint/2010/main" val="22485307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0430257" cy="2462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0426700" cy="726353"/>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p:txBody>
      </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55865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transition>
    <p:fade/>
  </p:transition>
  <p:txStyles>
    <p:titleStyle>
      <a:lvl1pPr algn="l" defTabSz="932742" rtl="0" eaLnBrk="1" latinLnBrk="0" hangingPunct="1">
        <a:lnSpc>
          <a:spcPct val="100000"/>
        </a:lnSpc>
        <a:spcBef>
          <a:spcPct val="0"/>
        </a:spcBef>
        <a:buNone/>
        <a:defRPr lang="en-US" sz="1600" b="0"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b="0" i="0" kern="1200" spc="0" baseline="0">
          <a:solidFill>
            <a:schemeClr val="tx1"/>
          </a:solidFill>
          <a:latin typeface="Segoe UI" panose="020B0502040204020203" pitchFamily="34" charset="0"/>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b="0" i="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b="0" i="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08">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546"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microsoft.com/en-us/corporate-responsibility/sustainability/products-services-devi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microsoft.com/en-us/store/b/accessible-adaptive-devices-accessories" TargetMode="External"/><Relationship Id="rId4" Type="http://schemas.openxmlformats.org/officeDocument/2006/relationships/hyperlink" Target="https://www.microsoft.com/en-us/accessibility/features?activetab=pivot_1:primaryr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aka.ms/windows11-spec" TargetMode="External"/><Relationship Id="rId5" Type="http://schemas.openxmlformats.org/officeDocument/2006/relationships/hyperlink" Target="https://aka.ms/m365businesstrialinfo" TargetMode="External"/><Relationship Id="rId4" Type="http://schemas.openxmlformats.org/officeDocument/2006/relationships/hyperlink" Target="http://surface.com/Stor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5B61A-90BC-804F-4119-EFB77AFE7FF7}"/>
              </a:ext>
            </a:extLst>
          </p:cNvPr>
          <p:cNvSpPr/>
          <p:nvPr/>
        </p:nvSpPr>
        <p:spPr bwMode="auto">
          <a:xfrm flipH="1">
            <a:off x="0" y="4394200"/>
            <a:ext cx="12192000" cy="2463800"/>
          </a:xfrm>
          <a:custGeom>
            <a:avLst/>
            <a:gdLst>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0 h 1972399"/>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5" fmla="*/ 0 w 12192000"/>
              <a:gd name="connsiteY5" fmla="*/ 0 h 1972399"/>
              <a:gd name="connsiteX0" fmla="*/ 0 w 12192000"/>
              <a:gd name="connsiteY0" fmla="*/ 787612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0" fmla="*/ 10160 w 12202160"/>
              <a:gd name="connsiteY0" fmla="*/ 78761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5" fmla="*/ 10160 w 12202160"/>
              <a:gd name="connsiteY5" fmla="*/ 787612 h 1972399"/>
              <a:gd name="connsiteX0" fmla="*/ 0 w 12202160"/>
              <a:gd name="connsiteY0" fmla="*/ 125530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0" fmla="*/ 0 w 12224757"/>
              <a:gd name="connsiteY0" fmla="*/ 861545 h 1972399"/>
              <a:gd name="connsiteX1" fmla="*/ 12224757 w 12224757"/>
              <a:gd name="connsiteY1" fmla="*/ 0 h 1972399"/>
              <a:gd name="connsiteX2" fmla="*/ 12224757 w 12224757"/>
              <a:gd name="connsiteY2" fmla="*/ 1972399 h 1972399"/>
              <a:gd name="connsiteX3" fmla="*/ 32757 w 12224757"/>
              <a:gd name="connsiteY3" fmla="*/ 1972399 h 1972399"/>
              <a:gd name="connsiteX4" fmla="*/ 0 w 12224757"/>
              <a:gd name="connsiteY4" fmla="*/ 861545 h 1972399"/>
              <a:gd name="connsiteX0" fmla="*/ 0 w 12202160"/>
              <a:gd name="connsiteY0" fmla="*/ 818196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818196 h 197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160" h="1972399">
                <a:moveTo>
                  <a:pt x="0" y="818196"/>
                </a:moveTo>
                <a:lnTo>
                  <a:pt x="12202160" y="0"/>
                </a:lnTo>
                <a:lnTo>
                  <a:pt x="12202160" y="1972399"/>
                </a:lnTo>
                <a:lnTo>
                  <a:pt x="10160" y="1972399"/>
                </a:lnTo>
                <a:cubicBezTo>
                  <a:pt x="6773" y="1587665"/>
                  <a:pt x="3387" y="1202930"/>
                  <a:pt x="0" y="818196"/>
                </a:cubicBezTo>
                <a:close/>
              </a:path>
            </a:pathLst>
          </a:custGeom>
          <a:gradFill>
            <a:gsLst>
              <a:gs pos="45000">
                <a:schemeClr val="bg2">
                  <a:alpha val="46000"/>
                </a:schemeClr>
              </a:gs>
              <a:gs pos="0">
                <a:schemeClr val="bg1">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1000" err="1">
              <a:gradFill>
                <a:gsLst>
                  <a:gs pos="0">
                    <a:srgbClr val="FFFFFF"/>
                  </a:gs>
                  <a:gs pos="100000">
                    <a:srgbClr val="FFFFFF"/>
                  </a:gs>
                </a:gsLst>
                <a:lin ang="5400000" scaled="0"/>
              </a:gradFill>
              <a:cs typeface="Segoe UI" pitchFamily="34" charset="0"/>
            </a:endParaRPr>
          </a:p>
        </p:txBody>
      </p:sp>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2">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68801" cy="493842"/>
          </a:xfrm>
          <a:prstGeom prst="rect">
            <a:avLst/>
          </a:prstGeom>
          <a:noFill/>
        </p:spPr>
        <p:txBody>
          <a:bodyPr wrap="square" lIns="0" tIns="31173" rIns="0" bIns="31173" anchor="b">
            <a:spAutoFit/>
          </a:bodyPr>
          <a:lstStyle/>
          <a:p>
            <a:pPr defTabSz="311719"/>
            <a:r>
              <a:rPr lang="en-US" sz="2800" dirty="0">
                <a:solidFill>
                  <a:schemeClr val="accent5"/>
                </a:solidFill>
                <a:latin typeface="Segoe UI Light" panose="020B0502040204020203" pitchFamily="34" charset="0"/>
                <a:cs typeface="Segoe UI Light" panose="020B0502040204020203" pitchFamily="34" charset="0"/>
              </a:rPr>
              <a:t>Microsoft Surface Pro 9</a:t>
            </a:r>
          </a:p>
        </p:txBody>
      </p:sp>
      <p:sp>
        <p:nvSpPr>
          <p:cNvPr id="5" name="TextBox 4">
            <a:extLst>
              <a:ext uri="{FF2B5EF4-FFF2-40B4-BE49-F238E27FC236}">
                <a16:creationId xmlns:a16="http://schemas.microsoft.com/office/drawing/2014/main" id="{074B08D6-B1C6-FE40-A713-8FACC028379E}"/>
              </a:ext>
            </a:extLst>
          </p:cNvPr>
          <p:cNvSpPr txBox="1"/>
          <p:nvPr/>
        </p:nvSpPr>
        <p:spPr>
          <a:xfrm>
            <a:off x="584200" y="1678824"/>
            <a:ext cx="4368800" cy="1671798"/>
          </a:xfrm>
          <a:prstGeom prst="rect">
            <a:avLst/>
          </a:prstGeom>
          <a:noFill/>
        </p:spPr>
        <p:txBody>
          <a:bodyPr wrap="square" lIns="0" tIns="0" rIns="62345" bIns="31173" anchor="t">
            <a:spAutoFit/>
          </a:bodyPr>
          <a:lstStyle/>
          <a:p>
            <a:pPr defTabSz="311719">
              <a:lnSpc>
                <a:spcPct val="110000"/>
              </a:lnSpc>
            </a:pPr>
            <a:r>
              <a:rPr lang="en-US" sz="1400" dirty="0">
                <a:solidFill>
                  <a:schemeClr val="accent5"/>
                </a:solidFill>
              </a:rPr>
              <a:t>The go everywhere, work anywhere, wherever the day takes your team, 2-in-1 that performs like a laptop: Microsoft Surface Pro 9. The Windows 11 Secured-core PC and virtually edge-to-edge 13” PixelSense™ touch display with true-to-life color come together in a light, low-profile form to give your team the power they need for any path.</a:t>
            </a:r>
          </a:p>
        </p:txBody>
      </p:sp>
      <p:sp>
        <p:nvSpPr>
          <p:cNvPr id="6" name="TextBox 5">
            <a:extLst>
              <a:ext uri="{FF2B5EF4-FFF2-40B4-BE49-F238E27FC236}">
                <a16:creationId xmlns:a16="http://schemas.microsoft.com/office/drawing/2014/main" id="{AB7CD6D7-8308-1AC5-DF76-7D982E0BEE73}"/>
              </a:ext>
            </a:extLst>
          </p:cNvPr>
          <p:cNvSpPr txBox="1"/>
          <p:nvPr/>
        </p:nvSpPr>
        <p:spPr>
          <a:xfrm>
            <a:off x="584199" y="1260387"/>
            <a:ext cx="3316289" cy="307777"/>
          </a:xfrm>
          <a:prstGeom prst="rect">
            <a:avLst/>
          </a:prstGeom>
          <a:noFill/>
        </p:spPr>
        <p:txBody>
          <a:bodyPr wrap="square" lIns="0" tIns="0" rIns="0" bIns="0" anchor="ctr">
            <a:spAutoFit/>
          </a:bodyPr>
          <a:lstStyle/>
          <a:p>
            <a:pPr defTabSz="311719"/>
            <a:r>
              <a:rPr lang="en-US" sz="2000">
                <a:solidFill>
                  <a:schemeClr val="accent5"/>
                </a:solidFill>
                <a:latin typeface="Segoe UI Light" panose="020B0502040204020203" pitchFamily="34" charset="0"/>
                <a:cs typeface="Segoe UI Light" panose="020B0502040204020203" pitchFamily="34" charset="0"/>
              </a:rPr>
              <a:t>The most powerful Pro</a:t>
            </a:r>
          </a:p>
        </p:txBody>
      </p:sp>
      <p:graphicFrame>
        <p:nvGraphicFramePr>
          <p:cNvPr id="2" name="Table 5">
            <a:extLst>
              <a:ext uri="{FF2B5EF4-FFF2-40B4-BE49-F238E27FC236}">
                <a16:creationId xmlns:a16="http://schemas.microsoft.com/office/drawing/2014/main" id="{0D4D6435-427D-5D0C-EEEB-CC2A0F52A443}"/>
              </a:ext>
            </a:extLst>
          </p:cNvPr>
          <p:cNvGraphicFramePr>
            <a:graphicFrameLocks noGrp="1"/>
          </p:cNvGraphicFramePr>
          <p:nvPr>
            <p:extLst>
              <p:ext uri="{D42A27DB-BD31-4B8C-83A1-F6EECF244321}">
                <p14:modId xmlns:p14="http://schemas.microsoft.com/office/powerpoint/2010/main" val="1613619344"/>
              </p:ext>
            </p:extLst>
          </p:nvPr>
        </p:nvGraphicFramePr>
        <p:xfrm>
          <a:off x="5195804" y="1678824"/>
          <a:ext cx="6411996" cy="1367790"/>
        </p:xfrm>
        <a:graphic>
          <a:graphicData uri="http://schemas.openxmlformats.org/drawingml/2006/table">
            <a:tbl>
              <a:tblPr firstRow="1" bandRow="1">
                <a:tableStyleId>{5940675A-B579-460E-94D1-54222C63F5DA}</a:tableStyleId>
              </a:tblPr>
              <a:tblGrid>
                <a:gridCol w="2069626">
                  <a:extLst>
                    <a:ext uri="{9D8B030D-6E8A-4147-A177-3AD203B41FA5}">
                      <a16:colId xmlns:a16="http://schemas.microsoft.com/office/drawing/2014/main" val="1644014829"/>
                    </a:ext>
                  </a:extLst>
                </a:gridCol>
                <a:gridCol w="2069626">
                  <a:extLst>
                    <a:ext uri="{9D8B030D-6E8A-4147-A177-3AD203B41FA5}">
                      <a16:colId xmlns:a16="http://schemas.microsoft.com/office/drawing/2014/main" val="3756154389"/>
                    </a:ext>
                  </a:extLst>
                </a:gridCol>
                <a:gridCol w="2272744">
                  <a:extLst>
                    <a:ext uri="{9D8B030D-6E8A-4147-A177-3AD203B41FA5}">
                      <a16:colId xmlns:a16="http://schemas.microsoft.com/office/drawing/2014/main" val="4285087522"/>
                    </a:ext>
                  </a:extLst>
                </a:gridCol>
              </a:tblGrid>
              <a:tr h="640080">
                <a:tc>
                  <a:txBody>
                    <a:bodyPr/>
                    <a:lstStyle/>
                    <a:p>
                      <a:pPr>
                        <a:lnSpc>
                          <a:spcPct val="110000"/>
                        </a:lnSpc>
                      </a:pPr>
                      <a:r>
                        <a:rPr lang="en-US" sz="1100" b="0" i="0" kern="1200" dirty="0">
                          <a:solidFill>
                            <a:schemeClr val="accent5"/>
                          </a:solidFill>
                          <a:effectLst/>
                          <a:latin typeface="+mn-lt"/>
                          <a:ea typeface="+mn-ea"/>
                          <a:cs typeface="Segoe UI" panose="020B0502040204020203" pitchFamily="34" charset="0"/>
                        </a:rPr>
                        <a:t>Get pro-level performance and unlock workstation-class power with optional 12</a:t>
                      </a:r>
                      <a:r>
                        <a:rPr lang="en-US" sz="1100" b="0" i="0" kern="1200" baseline="30000" dirty="0">
                          <a:solidFill>
                            <a:schemeClr val="accent5"/>
                          </a:solidFill>
                          <a:effectLst/>
                          <a:latin typeface="+mn-lt"/>
                          <a:ea typeface="+mn-ea"/>
                          <a:cs typeface="Segoe UI" panose="020B0502040204020203" pitchFamily="34" charset="0"/>
                        </a:rPr>
                        <a:t>th</a:t>
                      </a:r>
                      <a:r>
                        <a:rPr lang="en-US" sz="1100" b="0" i="0" kern="1200" dirty="0">
                          <a:solidFill>
                            <a:schemeClr val="accent5"/>
                          </a:solidFill>
                          <a:effectLst/>
                          <a:latin typeface="+mn-lt"/>
                          <a:ea typeface="+mn-ea"/>
                          <a:cs typeface="Segoe UI" panose="020B0502040204020203" pitchFamily="34" charset="0"/>
                        </a:rPr>
                        <a:t> Gen Intel® </a:t>
                      </a:r>
                      <a:r>
                        <a:rPr lang="en-US" sz="1100" b="0" i="0" kern="1200" dirty="0" err="1">
                          <a:solidFill>
                            <a:schemeClr val="accent5"/>
                          </a:solidFill>
                          <a:effectLst/>
                          <a:latin typeface="+mn-lt"/>
                          <a:ea typeface="+mn-ea"/>
                          <a:cs typeface="Segoe UI" panose="020B0502040204020203" pitchFamily="34" charset="0"/>
                        </a:rPr>
                        <a:t>Core</a:t>
                      </a:r>
                      <a:r>
                        <a:rPr lang="en-US" sz="1100" b="0" i="0" kern="1200" baseline="30000" dirty="0" err="1">
                          <a:solidFill>
                            <a:schemeClr val="accent5"/>
                          </a:solidFill>
                          <a:effectLst/>
                          <a:latin typeface="+mn-lt"/>
                          <a:ea typeface="+mn-ea"/>
                          <a:cs typeface="Segoe UI" panose="020B0502040204020203" pitchFamily="34" charset="0"/>
                        </a:rPr>
                        <a:t>TM</a:t>
                      </a:r>
                      <a:r>
                        <a:rPr lang="en-US" sz="1100" b="0" i="0" kern="1200" dirty="0">
                          <a:solidFill>
                            <a:schemeClr val="accent5"/>
                          </a:solidFill>
                          <a:effectLst/>
                          <a:latin typeface="+mn-lt"/>
                          <a:ea typeface="+mn-ea"/>
                          <a:cs typeface="Segoe UI" panose="020B0502040204020203" pitchFamily="34" charset="0"/>
                        </a:rPr>
                        <a:t> processors built on the Intel® </a:t>
                      </a:r>
                      <a:r>
                        <a:rPr lang="en-US" sz="1100" b="0" i="0" kern="1200" dirty="0" err="1">
                          <a:solidFill>
                            <a:schemeClr val="accent5"/>
                          </a:solidFill>
                          <a:effectLst/>
                          <a:latin typeface="+mn-lt"/>
                          <a:ea typeface="+mn-ea"/>
                          <a:cs typeface="Segoe UI" panose="020B0502040204020203" pitchFamily="34" charset="0"/>
                        </a:rPr>
                        <a:t>Evo</a:t>
                      </a:r>
                      <a:r>
                        <a:rPr lang="en-US" sz="1100" b="0" i="0" kern="1200" baseline="30000" dirty="0" err="1">
                          <a:solidFill>
                            <a:schemeClr val="accent5"/>
                          </a:solidFill>
                          <a:effectLst/>
                          <a:latin typeface="+mn-lt"/>
                          <a:ea typeface="+mn-ea"/>
                          <a:cs typeface="Segoe UI" panose="020B0502040204020203" pitchFamily="34" charset="0"/>
                        </a:rPr>
                        <a:t>TM</a:t>
                      </a:r>
                      <a:r>
                        <a:rPr lang="en-US" sz="1100" b="0" i="0" kern="1200" dirty="0">
                          <a:solidFill>
                            <a:schemeClr val="accent5"/>
                          </a:solidFill>
                          <a:effectLst/>
                          <a:latin typeface="+mn-lt"/>
                          <a:ea typeface="+mn-ea"/>
                          <a:cs typeface="Segoe UI" panose="020B0502040204020203" pitchFamily="34" charset="0"/>
                        </a:rPr>
                        <a:t> platform and </a:t>
                      </a:r>
                      <a:r>
                        <a:rPr lang="en-US" sz="1100" b="0" i="0" kern="1200" dirty="0" err="1">
                          <a:solidFill>
                            <a:schemeClr val="accent5"/>
                          </a:solidFill>
                          <a:effectLst/>
                          <a:latin typeface="+mn-lt"/>
                          <a:ea typeface="+mn-ea"/>
                          <a:cs typeface="Segoe UI" panose="020B0502040204020203" pitchFamily="34" charset="0"/>
                        </a:rPr>
                        <a:t>Thunderbolt</a:t>
                      </a:r>
                      <a:r>
                        <a:rPr lang="en-US" sz="1100" b="0" i="0" kern="1200" baseline="30000" dirty="0" err="1">
                          <a:solidFill>
                            <a:schemeClr val="accent5"/>
                          </a:solidFill>
                          <a:effectLst/>
                          <a:latin typeface="+mn-lt"/>
                          <a:ea typeface="+mn-ea"/>
                          <a:cs typeface="Segoe UI" panose="020B0502040204020203" pitchFamily="34" charset="0"/>
                        </a:rPr>
                        <a:t>TM</a:t>
                      </a:r>
                      <a:r>
                        <a:rPr lang="en-US" sz="1100" b="0" i="0" kern="1200" dirty="0">
                          <a:solidFill>
                            <a:schemeClr val="accent5"/>
                          </a:solidFill>
                          <a:effectLst/>
                          <a:latin typeface="+mn-lt"/>
                          <a:ea typeface="+mn-ea"/>
                          <a:cs typeface="Segoe UI" panose="020B0502040204020203" pitchFamily="34" charset="0"/>
                        </a:rPr>
                        <a:t> 4.</a:t>
                      </a:r>
                    </a:p>
                  </a:txBody>
                  <a:tcPr marL="0" marR="18288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en-US" sz="1100" b="0" i="0" kern="1200" dirty="0">
                          <a:solidFill>
                            <a:schemeClr val="accent5"/>
                          </a:solidFill>
                          <a:effectLst/>
                          <a:latin typeface="+mn-lt"/>
                          <a:ea typeface="+mn-ea"/>
                          <a:cs typeface="Segoe UI" panose="020B0502040204020203" pitchFamily="34" charset="0"/>
                        </a:rPr>
                        <a:t>For employees on the go-go-go who need instant access, quick multitasking, and longer battery life, choose the latest generation Microsoft SQ® 3 processor.</a:t>
                      </a:r>
                    </a:p>
                  </a:txBody>
                  <a:tcPr marL="0" marR="18288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en-US" sz="1100" b="0" i="0" kern="1200" dirty="0">
                          <a:solidFill>
                            <a:schemeClr val="accent5"/>
                          </a:solidFill>
                          <a:effectLst/>
                          <a:latin typeface="+mn-lt"/>
                          <a:ea typeface="+mn-ea"/>
                          <a:cs typeface="Segoe UI" panose="020B0502040204020203" pitchFamily="34" charset="0"/>
                        </a:rPr>
                        <a:t>Security has never been more important; it’s also never been easier with Surface Pro 9 and Microsoft SQ® </a:t>
                      </a:r>
                      <a:r>
                        <a:rPr lang="en-US" sz="1100" b="0" i="0" kern="1200" baseline="0" dirty="0">
                          <a:solidFill>
                            <a:schemeClr val="accent5"/>
                          </a:solidFill>
                          <a:effectLst/>
                          <a:latin typeface="+mn-lt"/>
                          <a:ea typeface="+mn-ea"/>
                          <a:cs typeface="Segoe UI" panose="020B0502040204020203" pitchFamily="34" charset="0"/>
                        </a:rPr>
                        <a:t>3</a:t>
                      </a:r>
                      <a:r>
                        <a:rPr lang="en-US" sz="1100" b="0" i="0" kern="1200" dirty="0">
                          <a:solidFill>
                            <a:schemeClr val="accent5"/>
                          </a:solidFill>
                          <a:effectLst/>
                          <a:latin typeface="+mn-lt"/>
                          <a:ea typeface="+mn-ea"/>
                          <a:cs typeface="Segoe UI" panose="020B0502040204020203" pitchFamily="34" charset="0"/>
                        </a:rPr>
                        <a:t>. Pluton architecture secures sensitive data directly in the CPU, making it more difficult for attackers to access.</a:t>
                      </a:r>
                    </a:p>
                  </a:txBody>
                  <a:tcPr marL="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bl>
          </a:graphicData>
        </a:graphic>
      </p:graphicFrame>
      <p:sp>
        <p:nvSpPr>
          <p:cNvPr id="7" name="TextBox 6">
            <a:extLst>
              <a:ext uri="{FF2B5EF4-FFF2-40B4-BE49-F238E27FC236}">
                <a16:creationId xmlns:a16="http://schemas.microsoft.com/office/drawing/2014/main" id="{470A406C-D998-C4F2-A067-D01D9857B626}"/>
              </a:ext>
            </a:extLst>
          </p:cNvPr>
          <p:cNvSpPr txBox="1">
            <a:spLocks/>
          </p:cNvSpPr>
          <p:nvPr/>
        </p:nvSpPr>
        <p:spPr>
          <a:xfrm>
            <a:off x="5195804" y="1383498"/>
            <a:ext cx="5716926" cy="184666"/>
          </a:xfrm>
          <a:prstGeom prst="rect">
            <a:avLst/>
          </a:prstGeom>
          <a:noFill/>
        </p:spPr>
        <p:txBody>
          <a:bodyPr wrap="square" lIns="0" tIns="0" rIns="0" bIns="0" anchor="b">
            <a:spAutoFit/>
          </a:bodyPr>
          <a:lstStyle/>
          <a:p>
            <a:r>
              <a:rPr lang="en-US" sz="1200" spc="200" dirty="0">
                <a:solidFill>
                  <a:schemeClr val="accent1"/>
                </a:solidFill>
                <a:latin typeface="+mj-lt"/>
                <a:cs typeface="Segoe UI Semibold" panose="020B0502040204020203" pitchFamily="34" charset="0"/>
              </a:rPr>
              <a:t>BENEFITS</a:t>
            </a:r>
          </a:p>
        </p:txBody>
      </p:sp>
      <p:pic>
        <p:nvPicPr>
          <p:cNvPr id="8" name="Picture 7" descr="A picture containing text&#10;&#10;Description automatically generated">
            <a:extLst>
              <a:ext uri="{FF2B5EF4-FFF2-40B4-BE49-F238E27FC236}">
                <a16:creationId xmlns:a16="http://schemas.microsoft.com/office/drawing/2014/main" id="{87F5118F-47EC-C4E8-49AA-F884A5E7768B}"/>
              </a:ext>
            </a:extLst>
          </p:cNvPr>
          <p:cNvPicPr/>
          <p:nvPr/>
        </p:nvPicPr>
        <p:blipFill rotWithShape="1">
          <a:blip r:embed="rId3">
            <a:extLst>
              <a:ext uri="{28A0092B-C50C-407E-A947-70E740481C1C}">
                <a14:useLocalDpi xmlns:a14="http://schemas.microsoft.com/office/drawing/2010/main" val="0"/>
              </a:ext>
            </a:extLst>
          </a:blip>
          <a:srcRect t="33807" r="51822" b="32724"/>
          <a:stretch/>
        </p:blipFill>
        <p:spPr>
          <a:xfrm>
            <a:off x="190949" y="3039091"/>
            <a:ext cx="3634451" cy="3267438"/>
          </a:xfrm>
          <a:prstGeom prst="rect">
            <a:avLst/>
          </a:prstGeom>
        </p:spPr>
      </p:pic>
      <p:sp>
        <p:nvSpPr>
          <p:cNvPr id="9" name="TextBox 8">
            <a:extLst>
              <a:ext uri="{FF2B5EF4-FFF2-40B4-BE49-F238E27FC236}">
                <a16:creationId xmlns:a16="http://schemas.microsoft.com/office/drawing/2014/main" id="{0DA00E31-35D5-98B4-37ED-D1F885375D0A}"/>
              </a:ext>
            </a:extLst>
          </p:cNvPr>
          <p:cNvSpPr txBox="1"/>
          <p:nvPr/>
        </p:nvSpPr>
        <p:spPr>
          <a:xfrm>
            <a:off x="537024" y="6150521"/>
            <a:ext cx="2253469" cy="461665"/>
          </a:xfrm>
          <a:prstGeom prst="rect">
            <a:avLst/>
          </a:prstGeom>
          <a:noFill/>
        </p:spPr>
        <p:txBody>
          <a:bodyPr wrap="square" lIns="0" tIns="0" rIns="0" bIns="0" anchor="t">
            <a:spAutoFit/>
          </a:bodyPr>
          <a:lstStyle/>
          <a:p>
            <a:r>
              <a:rPr lang="en-US" sz="1000" dirty="0">
                <a:solidFill>
                  <a:schemeClr val="accent5"/>
                </a:solidFill>
                <a:effectLst/>
              </a:rPr>
              <a:t>Surface Slim Pen 2 is always ready with wireless charging built into Surface Pro 9 Signature Keyboard</a:t>
            </a:r>
          </a:p>
        </p:txBody>
      </p:sp>
      <p:pic>
        <p:nvPicPr>
          <p:cNvPr id="10" name="Picture 9" descr="A picture containing text, dark&#10;&#10;Description automatically generated">
            <a:extLst>
              <a:ext uri="{FF2B5EF4-FFF2-40B4-BE49-F238E27FC236}">
                <a16:creationId xmlns:a16="http://schemas.microsoft.com/office/drawing/2014/main" id="{60F0E62B-1A34-B191-68E0-88009F9F4C7D}"/>
              </a:ext>
            </a:extLst>
          </p:cNvPr>
          <p:cNvPicPr/>
          <p:nvPr/>
        </p:nvPicPr>
        <p:blipFill rotWithShape="1">
          <a:blip r:embed="rId4">
            <a:extLst>
              <a:ext uri="{28A0092B-C50C-407E-A947-70E740481C1C}">
                <a14:useLocalDpi xmlns:a14="http://schemas.microsoft.com/office/drawing/2010/main" val="0"/>
              </a:ext>
            </a:extLst>
          </a:blip>
          <a:srcRect l="36671" t="40520" r="15152" b="29266"/>
          <a:stretch/>
        </p:blipFill>
        <p:spPr>
          <a:xfrm>
            <a:off x="2998677" y="3943996"/>
            <a:ext cx="3339177" cy="2709995"/>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231D5864-335C-D6C4-BFD1-4B0179AEF2DB}"/>
              </a:ext>
            </a:extLst>
          </p:cNvPr>
          <p:cNvPicPr/>
          <p:nvPr/>
        </p:nvPicPr>
        <p:blipFill rotWithShape="1">
          <a:blip r:embed="rId5">
            <a:extLst>
              <a:ext uri="{28A0092B-C50C-407E-A947-70E740481C1C}">
                <a14:useLocalDpi xmlns:a14="http://schemas.microsoft.com/office/drawing/2010/main" val="0"/>
              </a:ext>
            </a:extLst>
          </a:blip>
          <a:srcRect l="81647" t="51755" b="37692"/>
          <a:stretch/>
        </p:blipFill>
        <p:spPr>
          <a:xfrm>
            <a:off x="6138940" y="4838468"/>
            <a:ext cx="1384540" cy="1030197"/>
          </a:xfrm>
          <a:prstGeom prst="rect">
            <a:avLst/>
          </a:prstGeom>
        </p:spPr>
      </p:pic>
      <p:pic>
        <p:nvPicPr>
          <p:cNvPr id="13" name="Picture 12" descr="A white airplane in the sky&#10;&#10;Description automatically generated with low confidence">
            <a:extLst>
              <a:ext uri="{FF2B5EF4-FFF2-40B4-BE49-F238E27FC236}">
                <a16:creationId xmlns:a16="http://schemas.microsoft.com/office/drawing/2014/main" id="{3EEEC8A0-53BB-AB86-C982-6C8694C75781}"/>
              </a:ext>
            </a:extLst>
          </p:cNvPr>
          <p:cNvPicPr/>
          <p:nvPr/>
        </p:nvPicPr>
        <p:blipFill rotWithShape="1">
          <a:blip r:embed="rId6">
            <a:extLst>
              <a:ext uri="{28A0092B-C50C-407E-A947-70E740481C1C}">
                <a14:useLocalDpi xmlns:a14="http://schemas.microsoft.com/office/drawing/2010/main" val="0"/>
              </a:ext>
            </a:extLst>
          </a:blip>
          <a:srcRect t="72633" r="56498" b="9886"/>
          <a:stretch/>
        </p:blipFill>
        <p:spPr>
          <a:xfrm>
            <a:off x="6916711" y="2871852"/>
            <a:ext cx="3281680" cy="1706540"/>
          </a:xfrm>
          <a:prstGeom prst="rect">
            <a:avLst/>
          </a:prstGeom>
        </p:spPr>
      </p:pic>
      <p:sp>
        <p:nvSpPr>
          <p:cNvPr id="14" name="TextBox 13">
            <a:extLst>
              <a:ext uri="{FF2B5EF4-FFF2-40B4-BE49-F238E27FC236}">
                <a16:creationId xmlns:a16="http://schemas.microsoft.com/office/drawing/2014/main" id="{985F257C-2230-3552-CFFD-6825D356784E}"/>
              </a:ext>
            </a:extLst>
          </p:cNvPr>
          <p:cNvSpPr txBox="1"/>
          <p:nvPr/>
        </p:nvSpPr>
        <p:spPr>
          <a:xfrm>
            <a:off x="7413087" y="3489574"/>
            <a:ext cx="1299846" cy="461665"/>
          </a:xfrm>
          <a:prstGeom prst="rect">
            <a:avLst/>
          </a:prstGeom>
          <a:noFill/>
        </p:spPr>
        <p:txBody>
          <a:bodyPr wrap="square" lIns="0" tIns="0" rIns="0" bIns="0" anchor="t">
            <a:spAutoFit/>
          </a:bodyPr>
          <a:lstStyle/>
          <a:p>
            <a:r>
              <a:rPr lang="en-US" sz="1000" dirty="0">
                <a:solidFill>
                  <a:schemeClr val="accent5"/>
                </a:solidFill>
                <a:effectLst/>
              </a:rPr>
              <a:t>Adjust to the perfect angle with the built-in kickstand</a:t>
            </a:r>
          </a:p>
        </p:txBody>
      </p:sp>
      <p:sp>
        <p:nvSpPr>
          <p:cNvPr id="15" name="TextBox 14">
            <a:extLst>
              <a:ext uri="{FF2B5EF4-FFF2-40B4-BE49-F238E27FC236}">
                <a16:creationId xmlns:a16="http://schemas.microsoft.com/office/drawing/2014/main" id="{ECD16FD0-AFEC-4561-F658-FDC00CD28F9C}"/>
              </a:ext>
            </a:extLst>
          </p:cNvPr>
          <p:cNvSpPr txBox="1"/>
          <p:nvPr/>
        </p:nvSpPr>
        <p:spPr>
          <a:xfrm>
            <a:off x="6268663" y="5563330"/>
            <a:ext cx="1084637" cy="461665"/>
          </a:xfrm>
          <a:prstGeom prst="rect">
            <a:avLst/>
          </a:prstGeom>
          <a:noFill/>
        </p:spPr>
        <p:txBody>
          <a:bodyPr wrap="square" lIns="0" tIns="0" rIns="0" bIns="0" anchor="t">
            <a:spAutoFit/>
          </a:bodyPr>
          <a:lstStyle/>
          <a:p>
            <a:r>
              <a:rPr lang="en-US" sz="1000" dirty="0">
                <a:solidFill>
                  <a:schemeClr val="accent5"/>
                </a:solidFill>
                <a:effectLst/>
              </a:rPr>
              <a:t>Select SKUs </a:t>
            </a:r>
            <a:br>
              <a:rPr lang="en-US" sz="1000" dirty="0">
                <a:solidFill>
                  <a:schemeClr val="accent5"/>
                </a:solidFill>
                <a:effectLst/>
              </a:rPr>
            </a:br>
            <a:r>
              <a:rPr lang="en-US" sz="1000" dirty="0">
                <a:solidFill>
                  <a:schemeClr val="accent5"/>
                </a:solidFill>
                <a:effectLst/>
              </a:rPr>
              <a:t>built on the Intel® Evo™ Platform</a:t>
            </a:r>
          </a:p>
        </p:txBody>
      </p:sp>
      <p:pic>
        <p:nvPicPr>
          <p:cNvPr id="16" name="Picture 15" descr="A picture containing arrow&#10;&#10;Description automatically generated">
            <a:extLst>
              <a:ext uri="{FF2B5EF4-FFF2-40B4-BE49-F238E27FC236}">
                <a16:creationId xmlns:a16="http://schemas.microsoft.com/office/drawing/2014/main" id="{F71AE642-B9F7-A87B-FD98-13AF312FA446}"/>
              </a:ext>
            </a:extLst>
          </p:cNvPr>
          <p:cNvPicPr/>
          <p:nvPr/>
        </p:nvPicPr>
        <p:blipFill rotWithShape="1">
          <a:blip r:embed="rId7">
            <a:extLst>
              <a:ext uri="{28A0092B-C50C-407E-A947-70E740481C1C}">
                <a14:useLocalDpi xmlns:a14="http://schemas.microsoft.com/office/drawing/2010/main" val="0"/>
              </a:ext>
            </a:extLst>
          </a:blip>
          <a:srcRect l="36363" t="72293" r="27811" b="1145"/>
          <a:stretch/>
        </p:blipFill>
        <p:spPr>
          <a:xfrm>
            <a:off x="7034225" y="4356052"/>
            <a:ext cx="2702560" cy="2593188"/>
          </a:xfrm>
          <a:prstGeom prst="rect">
            <a:avLst/>
          </a:prstGeom>
        </p:spPr>
      </p:pic>
      <p:sp>
        <p:nvSpPr>
          <p:cNvPr id="17" name="TextBox 16">
            <a:extLst>
              <a:ext uri="{FF2B5EF4-FFF2-40B4-BE49-F238E27FC236}">
                <a16:creationId xmlns:a16="http://schemas.microsoft.com/office/drawing/2014/main" id="{5FD5BD13-951C-C7C3-786B-35BE4A7ACCF9}"/>
              </a:ext>
            </a:extLst>
          </p:cNvPr>
          <p:cNvSpPr txBox="1"/>
          <p:nvPr/>
        </p:nvSpPr>
        <p:spPr>
          <a:xfrm>
            <a:off x="7145526" y="4597237"/>
            <a:ext cx="1101032" cy="153888"/>
          </a:xfrm>
          <a:prstGeom prst="rect">
            <a:avLst/>
          </a:prstGeom>
          <a:noFill/>
        </p:spPr>
        <p:txBody>
          <a:bodyPr wrap="square" lIns="0" tIns="0" rIns="0" bIns="0" anchor="t">
            <a:spAutoFit/>
          </a:bodyPr>
          <a:lstStyle/>
          <a:p>
            <a:r>
              <a:rPr lang="en-US" sz="1000">
                <a:solidFill>
                  <a:schemeClr val="accent5"/>
                </a:solidFill>
                <a:effectLst/>
              </a:rPr>
              <a:t>Thunderbolt 4 port</a:t>
            </a:r>
          </a:p>
        </p:txBody>
      </p:sp>
      <p:sp>
        <p:nvSpPr>
          <p:cNvPr id="18" name="TextBox 17">
            <a:extLst>
              <a:ext uri="{FF2B5EF4-FFF2-40B4-BE49-F238E27FC236}">
                <a16:creationId xmlns:a16="http://schemas.microsoft.com/office/drawing/2014/main" id="{9E73931C-33AF-F639-5780-CF09218F44DE}"/>
              </a:ext>
            </a:extLst>
          </p:cNvPr>
          <p:cNvSpPr txBox="1"/>
          <p:nvPr/>
        </p:nvSpPr>
        <p:spPr>
          <a:xfrm>
            <a:off x="9217529" y="5909911"/>
            <a:ext cx="966296" cy="153888"/>
          </a:xfrm>
          <a:prstGeom prst="rect">
            <a:avLst/>
          </a:prstGeom>
          <a:noFill/>
        </p:spPr>
        <p:txBody>
          <a:bodyPr wrap="square" lIns="0" tIns="0" rIns="0" bIns="0" anchor="t">
            <a:spAutoFit/>
          </a:bodyPr>
          <a:lstStyle/>
          <a:p>
            <a:r>
              <a:rPr lang="en-US" sz="1000">
                <a:solidFill>
                  <a:schemeClr val="accent5"/>
                </a:solidFill>
                <a:effectLst/>
              </a:rPr>
              <a:t>USB-C port</a:t>
            </a:r>
          </a:p>
        </p:txBody>
      </p:sp>
      <p:pic>
        <p:nvPicPr>
          <p:cNvPr id="20" name="Picture 19" descr="A picture containing outdoor object, night sky&#10;&#10;Description automatically generated">
            <a:extLst>
              <a:ext uri="{FF2B5EF4-FFF2-40B4-BE49-F238E27FC236}">
                <a16:creationId xmlns:a16="http://schemas.microsoft.com/office/drawing/2014/main" id="{CA6F1642-BDCA-B181-9EC9-864AFF0514A2}"/>
              </a:ext>
            </a:extLst>
          </p:cNvPr>
          <p:cNvPicPr/>
          <p:nvPr/>
        </p:nvPicPr>
        <p:blipFill rotWithShape="1">
          <a:blip r:embed="rId8">
            <a:extLst>
              <a:ext uri="{28A0092B-C50C-407E-A947-70E740481C1C}">
                <a14:useLocalDpi xmlns:a14="http://schemas.microsoft.com/office/drawing/2010/main" val="0"/>
              </a:ext>
            </a:extLst>
          </a:blip>
          <a:srcRect l="75825" t="65620" r="1280" b="14752"/>
          <a:stretch/>
        </p:blipFill>
        <p:spPr>
          <a:xfrm>
            <a:off x="9969404" y="3736454"/>
            <a:ext cx="1727200" cy="1916192"/>
          </a:xfrm>
          <a:prstGeom prst="rect">
            <a:avLst/>
          </a:prstGeom>
        </p:spPr>
      </p:pic>
      <p:sp>
        <p:nvSpPr>
          <p:cNvPr id="27" name="TextBox 26">
            <a:extLst>
              <a:ext uri="{FF2B5EF4-FFF2-40B4-BE49-F238E27FC236}">
                <a16:creationId xmlns:a16="http://schemas.microsoft.com/office/drawing/2014/main" id="{82492E49-B24F-AE8D-F818-766C4859C470}"/>
              </a:ext>
            </a:extLst>
          </p:cNvPr>
          <p:cNvSpPr txBox="1"/>
          <p:nvPr/>
        </p:nvSpPr>
        <p:spPr>
          <a:xfrm>
            <a:off x="9639300" y="4522857"/>
            <a:ext cx="1234370" cy="461665"/>
          </a:xfrm>
          <a:prstGeom prst="rect">
            <a:avLst/>
          </a:prstGeom>
          <a:noFill/>
        </p:spPr>
        <p:txBody>
          <a:bodyPr wrap="square" lIns="0" tIns="0" rIns="0" bIns="0" anchor="t">
            <a:spAutoFit/>
          </a:bodyPr>
          <a:lstStyle/>
          <a:p>
            <a:r>
              <a:rPr lang="en-US" sz="1000" dirty="0">
                <a:solidFill>
                  <a:schemeClr val="accent5"/>
                </a:solidFill>
                <a:effectLst/>
              </a:rPr>
              <a:t>Lightweight and </a:t>
            </a:r>
            <a:br>
              <a:rPr lang="en-US" sz="1000" dirty="0">
                <a:solidFill>
                  <a:schemeClr val="accent5"/>
                </a:solidFill>
                <a:effectLst/>
              </a:rPr>
            </a:br>
            <a:r>
              <a:rPr lang="en-US" sz="1000" dirty="0">
                <a:solidFill>
                  <a:schemeClr val="accent5"/>
                </a:solidFill>
                <a:effectLst/>
              </a:rPr>
              <a:t>ultra-thin portability </a:t>
            </a:r>
            <a:br>
              <a:rPr lang="en-US" sz="1000" dirty="0">
                <a:solidFill>
                  <a:schemeClr val="accent5"/>
                </a:solidFill>
                <a:effectLst/>
              </a:rPr>
            </a:br>
            <a:r>
              <a:rPr lang="en-US" sz="1000" dirty="0">
                <a:solidFill>
                  <a:schemeClr val="accent5"/>
                </a:solidFill>
                <a:effectLst/>
              </a:rPr>
              <a:t>at 1.98lbs</a:t>
            </a:r>
          </a:p>
        </p:txBody>
      </p:sp>
    </p:spTree>
    <p:extLst>
      <p:ext uri="{BB962C8B-B14F-4D97-AF65-F5344CB8AC3E}">
        <p14:creationId xmlns:p14="http://schemas.microsoft.com/office/powerpoint/2010/main" val="86235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5B61A-90BC-804F-4119-EFB77AFE7FF7}"/>
              </a:ext>
            </a:extLst>
          </p:cNvPr>
          <p:cNvSpPr/>
          <p:nvPr/>
        </p:nvSpPr>
        <p:spPr bwMode="auto">
          <a:xfrm flipH="1">
            <a:off x="0" y="4122057"/>
            <a:ext cx="12192000" cy="2735943"/>
          </a:xfrm>
          <a:custGeom>
            <a:avLst/>
            <a:gdLst>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0 h 1972399"/>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5" fmla="*/ 0 w 12192000"/>
              <a:gd name="connsiteY5" fmla="*/ 0 h 1972399"/>
              <a:gd name="connsiteX0" fmla="*/ 0 w 12192000"/>
              <a:gd name="connsiteY0" fmla="*/ 787612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0" fmla="*/ 10160 w 12202160"/>
              <a:gd name="connsiteY0" fmla="*/ 78761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5" fmla="*/ 10160 w 12202160"/>
              <a:gd name="connsiteY5" fmla="*/ 787612 h 1972399"/>
              <a:gd name="connsiteX0" fmla="*/ 0 w 12202160"/>
              <a:gd name="connsiteY0" fmla="*/ 125530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0" fmla="*/ 0 w 12224757"/>
              <a:gd name="connsiteY0" fmla="*/ 861545 h 1972399"/>
              <a:gd name="connsiteX1" fmla="*/ 12224757 w 12224757"/>
              <a:gd name="connsiteY1" fmla="*/ 0 h 1972399"/>
              <a:gd name="connsiteX2" fmla="*/ 12224757 w 12224757"/>
              <a:gd name="connsiteY2" fmla="*/ 1972399 h 1972399"/>
              <a:gd name="connsiteX3" fmla="*/ 32757 w 12224757"/>
              <a:gd name="connsiteY3" fmla="*/ 1972399 h 1972399"/>
              <a:gd name="connsiteX4" fmla="*/ 0 w 12224757"/>
              <a:gd name="connsiteY4" fmla="*/ 861545 h 1972399"/>
              <a:gd name="connsiteX0" fmla="*/ 0 w 12202160"/>
              <a:gd name="connsiteY0" fmla="*/ 818196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818196 h 197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160" h="1972399">
                <a:moveTo>
                  <a:pt x="0" y="818196"/>
                </a:moveTo>
                <a:lnTo>
                  <a:pt x="12202160" y="0"/>
                </a:lnTo>
                <a:lnTo>
                  <a:pt x="12202160" y="1972399"/>
                </a:lnTo>
                <a:lnTo>
                  <a:pt x="10160" y="1972399"/>
                </a:lnTo>
                <a:cubicBezTo>
                  <a:pt x="6773" y="1587665"/>
                  <a:pt x="3387" y="1202930"/>
                  <a:pt x="0" y="818196"/>
                </a:cubicBezTo>
                <a:close/>
              </a:path>
            </a:pathLst>
          </a:custGeom>
          <a:gradFill>
            <a:gsLst>
              <a:gs pos="45000">
                <a:schemeClr val="bg2">
                  <a:alpha val="46000"/>
                </a:schemeClr>
              </a:gs>
              <a:gs pos="0">
                <a:schemeClr val="bg1">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cs typeface="Segoe UI" pitchFamily="34" charset="0"/>
            </a:endParaRPr>
          </a:p>
        </p:txBody>
      </p:sp>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493842"/>
          </a:xfrm>
          <a:prstGeom prst="rect">
            <a:avLst/>
          </a:prstGeom>
          <a:noFill/>
        </p:spPr>
        <p:txBody>
          <a:bodyPr wrap="square" lIns="0" tIns="31173" rIns="0" bIns="31173" anchor="b">
            <a:spAutoFit/>
          </a:bodyPr>
          <a:lstStyle/>
          <a:p>
            <a:pPr defTabSz="311719"/>
            <a:r>
              <a:rPr lang="en-US" sz="2800">
                <a:solidFill>
                  <a:schemeClr val="accent5"/>
                </a:solidFill>
                <a:latin typeface="Segoe UI Light" panose="020B0502040204020203" pitchFamily="34" charset="0"/>
                <a:cs typeface="Segoe UI Light" panose="020B0502040204020203" pitchFamily="34" charset="0"/>
              </a:rPr>
              <a:t>Microsoft Surface Pro 9</a:t>
            </a:r>
          </a:p>
        </p:txBody>
      </p:sp>
      <p:graphicFrame>
        <p:nvGraphicFramePr>
          <p:cNvPr id="8" name="Table 7">
            <a:extLst>
              <a:ext uri="{FF2B5EF4-FFF2-40B4-BE49-F238E27FC236}">
                <a16:creationId xmlns:a16="http://schemas.microsoft.com/office/drawing/2014/main" id="{410ED647-EF6A-6292-F4C1-698FE74FD96D}"/>
              </a:ext>
            </a:extLst>
          </p:cNvPr>
          <p:cNvGraphicFramePr>
            <a:graphicFrameLocks noGrp="1"/>
          </p:cNvGraphicFramePr>
          <p:nvPr>
            <p:extLst>
              <p:ext uri="{D42A27DB-BD31-4B8C-83A1-F6EECF244321}">
                <p14:modId xmlns:p14="http://schemas.microsoft.com/office/powerpoint/2010/main" val="3547092493"/>
              </p:ext>
            </p:extLst>
          </p:nvPr>
        </p:nvGraphicFramePr>
        <p:xfrm>
          <a:off x="8374593" y="866775"/>
          <a:ext cx="3233208" cy="3779520"/>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097216">
                  <a:extLst>
                    <a:ext uri="{9D8B030D-6E8A-4147-A177-3AD203B41FA5}">
                      <a16:colId xmlns:a16="http://schemas.microsoft.com/office/drawing/2014/main" val="2497383334"/>
                    </a:ext>
                  </a:extLst>
                </a:gridCol>
              </a:tblGrid>
              <a:tr h="764956">
                <a:tc>
                  <a:txBody>
                    <a:bodyPr/>
                    <a:lstStyle/>
                    <a:p>
                      <a:pPr algn="r">
                        <a:lnSpc>
                          <a:spcPct val="100000"/>
                        </a:lnSpc>
                        <a:spcAft>
                          <a:spcPts val="200"/>
                        </a:spcAft>
                      </a:pPr>
                      <a:r>
                        <a:rPr lang="en-US" sz="900" b="0" i="0" cap="none" spc="40" baseline="0">
                          <a:solidFill>
                            <a:schemeClr val="accent1"/>
                          </a:solidFill>
                          <a:effectLst/>
                          <a:latin typeface="+mj-lt"/>
                          <a:cs typeface="Segoe UI Semibold" panose="020B0502040204020203" pitchFamily="34" charset="0"/>
                        </a:rPr>
                        <a:t>PORTS</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Surface Pro 9</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2 x USB-C® with USB 4.0/Thunderbolt™ 4 </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1 x Surface Connect port </a:t>
                      </a:r>
                    </a:p>
                    <a:p>
                      <a:pPr>
                        <a:lnSpc>
                          <a:spcPct val="100000"/>
                        </a:lnSpc>
                        <a:spcAft>
                          <a:spcPts val="600"/>
                        </a:spcAft>
                      </a:pPr>
                      <a:r>
                        <a:rPr lang="en-US" sz="900" b="0" i="0" kern="1200" dirty="0">
                          <a:solidFill>
                            <a:schemeClr val="accent5"/>
                          </a:solidFill>
                          <a:effectLst/>
                          <a:latin typeface="+mn-lt"/>
                          <a:ea typeface="+mn-ea"/>
                          <a:cs typeface="Segoe UI Light" panose="020B0502040204020203" pitchFamily="34" charset="0"/>
                        </a:rPr>
                        <a:t>1 x Surface Keyboard port</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Surface Pro 9 with 5G </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1 x nano SIM </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2 x USB-C® 3.2 </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1 x Surface Connect port </a:t>
                      </a:r>
                    </a:p>
                    <a:p>
                      <a:pPr>
                        <a:lnSpc>
                          <a:spcPct val="100000"/>
                        </a:lnSpc>
                        <a:spcAft>
                          <a:spcPts val="200"/>
                        </a:spcAft>
                      </a:pPr>
                      <a:r>
                        <a:rPr lang="en-US" sz="900" b="0" i="0" kern="1200" dirty="0">
                          <a:solidFill>
                            <a:schemeClr val="accent5"/>
                          </a:solidFill>
                          <a:effectLst/>
                          <a:latin typeface="+mn-lt"/>
                          <a:ea typeface="+mn-ea"/>
                          <a:cs typeface="Segoe UI Light" panose="020B0502040204020203" pitchFamily="34" charset="0"/>
                        </a:rPr>
                        <a:t>1 x Surface Keyboard port </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390616">
                <a:tc>
                  <a:txBody>
                    <a:bodyPr/>
                    <a:lstStyle/>
                    <a:p>
                      <a:pPr marL="0" algn="r" defTabSz="754389" rtl="0" eaLnBrk="1" latinLnBrk="0" hangingPunct="1">
                        <a:lnSpc>
                          <a:spcPct val="100000"/>
                        </a:lnSpc>
                        <a:spcAft>
                          <a:spcPts val="200"/>
                        </a:spcAft>
                      </a:pPr>
                      <a:r>
                        <a:rPr lang="en-US" sz="900" b="0" i="0" kern="1200" cap="none" spc="40" baseline="0">
                          <a:solidFill>
                            <a:schemeClr val="accent1"/>
                          </a:solidFill>
                          <a:effectLst/>
                          <a:latin typeface="+mj-lt"/>
                          <a:ea typeface="+mn-ea"/>
                          <a:cs typeface="Segoe UI Semibold" panose="020B0502040204020203" pitchFamily="34" charset="0"/>
                        </a:rPr>
                        <a:t>SIZE AND</a:t>
                      </a:r>
                      <a:br>
                        <a:rPr lang="en-US" sz="900" b="0" i="0" kern="1200" cap="none" spc="40" baseline="0">
                          <a:solidFill>
                            <a:schemeClr val="accent1"/>
                          </a:solidFill>
                          <a:effectLst/>
                          <a:latin typeface="+mj-lt"/>
                          <a:ea typeface="+mn-ea"/>
                          <a:cs typeface="Segoe UI Semibold" panose="020B0502040204020203" pitchFamily="34" charset="0"/>
                        </a:rPr>
                      </a:br>
                      <a:r>
                        <a:rPr lang="en-US" sz="900" b="0" i="0" kern="1200" cap="none" spc="40" baseline="0">
                          <a:solidFill>
                            <a:schemeClr val="accent1"/>
                          </a:solidFill>
                          <a:effectLst/>
                          <a:latin typeface="+mj-lt"/>
                          <a:ea typeface="+mn-ea"/>
                          <a:cs typeface="Segoe UI Semibold" panose="020B0502040204020203" pitchFamily="34" charset="0"/>
                        </a:rPr>
                        <a:t>WEIGHT</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Surface Pro 9</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Length: 11.3 inch (287 mm)</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Width: 8.2 inch (209 mm)</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Height: 0.37 inch (9.3 mm)</a:t>
                      </a:r>
                    </a:p>
                    <a:p>
                      <a:pPr>
                        <a:lnSpc>
                          <a:spcPct val="100000"/>
                        </a:lnSpc>
                        <a:spcAft>
                          <a:spcPts val="600"/>
                        </a:spcAft>
                      </a:pPr>
                      <a:r>
                        <a:rPr lang="en-US" sz="900" b="0" i="0" kern="1200" dirty="0">
                          <a:solidFill>
                            <a:schemeClr val="accent5"/>
                          </a:solidFill>
                          <a:effectLst/>
                          <a:latin typeface="+mn-lt"/>
                          <a:ea typeface="+mn-ea"/>
                          <a:cs typeface="Segoe UI" panose="020B0502040204020203" pitchFamily="34" charset="0"/>
                        </a:rPr>
                        <a:t>Weight</a:t>
                      </a:r>
                      <a:r>
                        <a:rPr lang="en-US" sz="900" b="0" i="0" kern="1200" baseline="30000" dirty="0">
                          <a:solidFill>
                            <a:schemeClr val="accent5"/>
                          </a:solidFill>
                          <a:effectLst/>
                          <a:latin typeface="+mn-lt"/>
                          <a:ea typeface="+mn-ea"/>
                          <a:cs typeface="Segoe UI" panose="020B0502040204020203" pitchFamily="34" charset="0"/>
                        </a:rPr>
                        <a:t>5</a:t>
                      </a:r>
                      <a:r>
                        <a:rPr lang="en-US" sz="900" b="0" i="0" kern="1200" dirty="0">
                          <a:solidFill>
                            <a:schemeClr val="accent5"/>
                          </a:solidFill>
                          <a:effectLst/>
                          <a:latin typeface="+mn-lt"/>
                          <a:ea typeface="+mn-ea"/>
                          <a:cs typeface="Segoe UI" panose="020B0502040204020203" pitchFamily="34" charset="0"/>
                        </a:rPr>
                        <a:t>: 1.94lb (879 g)</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Surface Pro 9 with 5G</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Length: 11.3 inch (287 mm)</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Width: 8.2 inch (209 mm)</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Height: 0.37 inch (9.3 mm)</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Weight</a:t>
                      </a:r>
                      <a:r>
                        <a:rPr lang="en-US" sz="900" b="0" i="0" kern="1200" baseline="30000" dirty="0">
                          <a:solidFill>
                            <a:schemeClr val="accent5"/>
                          </a:solidFill>
                          <a:effectLst/>
                          <a:latin typeface="+mn-lt"/>
                          <a:ea typeface="+mn-ea"/>
                          <a:cs typeface="Segoe UI" panose="020B0502040204020203" pitchFamily="34" charset="0"/>
                        </a:rPr>
                        <a:t>6</a:t>
                      </a:r>
                      <a:r>
                        <a:rPr lang="en-US" sz="900" b="0" i="0" kern="1200" dirty="0">
                          <a:solidFill>
                            <a:schemeClr val="accent5"/>
                          </a:solidFill>
                          <a:effectLst/>
                          <a:latin typeface="+mn-lt"/>
                          <a:ea typeface="+mn-ea"/>
                          <a:cs typeface="Segoe UI" panose="020B0502040204020203" pitchFamily="34" charset="0"/>
                        </a:rPr>
                        <a:t>: 1.95lb (883 g) (</a:t>
                      </a:r>
                      <a:r>
                        <a:rPr lang="en-US" sz="900" b="0" i="0" kern="1200" dirty="0" err="1">
                          <a:solidFill>
                            <a:schemeClr val="accent5"/>
                          </a:solidFill>
                          <a:effectLst/>
                          <a:latin typeface="+mn-lt"/>
                          <a:ea typeface="+mn-ea"/>
                          <a:cs typeface="Segoe UI" panose="020B0502040204020203" pitchFamily="34" charset="0"/>
                        </a:rPr>
                        <a:t>mmWave</a:t>
                      </a:r>
                      <a:r>
                        <a:rPr lang="en-US" sz="900" b="0" i="0" kern="1200" dirty="0">
                          <a:solidFill>
                            <a:schemeClr val="accent5"/>
                          </a:solidFill>
                          <a:effectLst/>
                          <a:latin typeface="+mn-lt"/>
                          <a:ea typeface="+mn-ea"/>
                          <a:cs typeface="Segoe UI" panose="020B0502040204020203" pitchFamily="34" charset="0"/>
                        </a:rPr>
                        <a:t>) or 1.94lb (878 g) (Sub6)</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4531927"/>
                  </a:ext>
                </a:extLst>
              </a:tr>
            </a:tbl>
          </a:graphicData>
        </a:graphic>
      </p:graphicFrame>
      <p:pic>
        <p:nvPicPr>
          <p:cNvPr id="2" name="Picture 1" descr="Graphical user interface&#10;&#10;Description automatically generated">
            <a:extLst>
              <a:ext uri="{FF2B5EF4-FFF2-40B4-BE49-F238E27FC236}">
                <a16:creationId xmlns:a16="http://schemas.microsoft.com/office/drawing/2014/main" id="{736836A0-6C28-D91B-3002-793C3BFE356D}"/>
              </a:ext>
            </a:extLst>
          </p:cNvPr>
          <p:cNvPicPr/>
          <p:nvPr/>
        </p:nvPicPr>
        <p:blipFill rotWithShape="1">
          <a:blip r:embed="rId4">
            <a:extLst>
              <a:ext uri="{28A0092B-C50C-407E-A947-70E740481C1C}">
                <a14:useLocalDpi xmlns:a14="http://schemas.microsoft.com/office/drawing/2010/main" val="0"/>
              </a:ext>
            </a:extLst>
          </a:blip>
          <a:srcRect t="54522" r="54189"/>
          <a:stretch/>
        </p:blipFill>
        <p:spPr>
          <a:xfrm>
            <a:off x="-35069" y="2413000"/>
            <a:ext cx="3455894" cy="4439771"/>
          </a:xfrm>
          <a:prstGeom prst="rect">
            <a:avLst/>
          </a:prstGeom>
        </p:spPr>
      </p:pic>
      <p:pic>
        <p:nvPicPr>
          <p:cNvPr id="5" name="Picture 4" descr="A screenshot of a computer screen&#10;&#10;Description automatically generated with low confidence">
            <a:extLst>
              <a:ext uri="{FF2B5EF4-FFF2-40B4-BE49-F238E27FC236}">
                <a16:creationId xmlns:a16="http://schemas.microsoft.com/office/drawing/2014/main" id="{24C9EEF4-EAA3-2C9C-95EB-265DFF1F5217}"/>
              </a:ext>
            </a:extLst>
          </p:cNvPr>
          <p:cNvPicPr/>
          <p:nvPr/>
        </p:nvPicPr>
        <p:blipFill rotWithShape="1">
          <a:blip r:embed="rId5">
            <a:extLst>
              <a:ext uri="{28A0092B-C50C-407E-A947-70E740481C1C}">
                <a14:useLocalDpi xmlns:a14="http://schemas.microsoft.com/office/drawing/2010/main" val="0"/>
              </a:ext>
            </a:extLst>
          </a:blip>
          <a:srcRect l="36363" t="68780" r="45812" b="13857"/>
          <a:stretch/>
        </p:blipFill>
        <p:spPr>
          <a:xfrm>
            <a:off x="2874610" y="4112836"/>
            <a:ext cx="1344706" cy="1695191"/>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FB37A9F6-795F-F68A-EABE-A9BB7FBC9F81}"/>
              </a:ext>
            </a:extLst>
          </p:cNvPr>
          <p:cNvPicPr/>
          <p:nvPr/>
        </p:nvPicPr>
        <p:blipFill rotWithShape="1">
          <a:blip r:embed="rId6">
            <a:extLst>
              <a:ext uri="{28A0092B-C50C-407E-A947-70E740481C1C}">
                <a14:useLocalDpi xmlns:a14="http://schemas.microsoft.com/office/drawing/2010/main" val="0"/>
              </a:ext>
            </a:extLst>
          </a:blip>
          <a:srcRect l="54189" t="68780" r="32323" b="13856"/>
          <a:stretch/>
        </p:blipFill>
        <p:spPr>
          <a:xfrm>
            <a:off x="4219315" y="4112836"/>
            <a:ext cx="1017496" cy="1695191"/>
          </a:xfrm>
          <a:prstGeom prst="rect">
            <a:avLst/>
          </a:prstGeom>
        </p:spPr>
      </p:pic>
      <p:pic>
        <p:nvPicPr>
          <p:cNvPr id="9" name="Picture 8" descr="A screenshot of a computer screen&#10;&#10;Description automatically generated with medium confidence">
            <a:extLst>
              <a:ext uri="{FF2B5EF4-FFF2-40B4-BE49-F238E27FC236}">
                <a16:creationId xmlns:a16="http://schemas.microsoft.com/office/drawing/2014/main" id="{9928FC5F-2E9F-6069-7E36-BE5EF898692C}"/>
              </a:ext>
            </a:extLst>
          </p:cNvPr>
          <p:cNvPicPr/>
          <p:nvPr/>
        </p:nvPicPr>
        <p:blipFill rotWithShape="1">
          <a:blip r:embed="rId7">
            <a:extLst>
              <a:ext uri="{28A0092B-C50C-407E-A947-70E740481C1C}">
                <a14:useLocalDpi xmlns:a14="http://schemas.microsoft.com/office/drawing/2010/main" val="0"/>
              </a:ext>
            </a:extLst>
          </a:blip>
          <a:srcRect l="67677" t="68780" r="14498" b="13856"/>
          <a:stretch/>
        </p:blipFill>
        <p:spPr>
          <a:xfrm>
            <a:off x="5236810" y="4112836"/>
            <a:ext cx="1344706" cy="1695191"/>
          </a:xfrm>
          <a:prstGeom prst="rect">
            <a:avLst/>
          </a:prstGeom>
        </p:spPr>
      </p:pic>
      <p:pic>
        <p:nvPicPr>
          <p:cNvPr id="10" name="Picture 9" descr="A screenshot of a computer screen&#10;&#10;Description automatically generated with medium confidence">
            <a:extLst>
              <a:ext uri="{FF2B5EF4-FFF2-40B4-BE49-F238E27FC236}">
                <a16:creationId xmlns:a16="http://schemas.microsoft.com/office/drawing/2014/main" id="{1879CF66-88D9-41A4-6282-9BF818096977}"/>
              </a:ext>
            </a:extLst>
          </p:cNvPr>
          <p:cNvPicPr/>
          <p:nvPr/>
        </p:nvPicPr>
        <p:blipFill rotWithShape="1">
          <a:blip r:embed="rId8">
            <a:extLst>
              <a:ext uri="{28A0092B-C50C-407E-A947-70E740481C1C}">
                <a14:useLocalDpi xmlns:a14="http://schemas.microsoft.com/office/drawing/2010/main" val="0"/>
              </a:ext>
            </a:extLst>
          </a:blip>
          <a:srcRect l="82138" t="68780" b="13856"/>
          <a:stretch/>
        </p:blipFill>
        <p:spPr>
          <a:xfrm>
            <a:off x="6327732" y="4112836"/>
            <a:ext cx="1347478" cy="1695191"/>
          </a:xfrm>
          <a:prstGeom prst="rect">
            <a:avLst/>
          </a:prstGeom>
        </p:spPr>
      </p:pic>
      <p:sp>
        <p:nvSpPr>
          <p:cNvPr id="11" name="TextBox 10">
            <a:extLst>
              <a:ext uri="{FF2B5EF4-FFF2-40B4-BE49-F238E27FC236}">
                <a16:creationId xmlns:a16="http://schemas.microsoft.com/office/drawing/2014/main" id="{B434D017-DDD7-BC6E-FB5F-5463755C495E}"/>
              </a:ext>
            </a:extLst>
          </p:cNvPr>
          <p:cNvSpPr txBox="1"/>
          <p:nvPr/>
        </p:nvSpPr>
        <p:spPr>
          <a:xfrm>
            <a:off x="3006679" y="3009205"/>
            <a:ext cx="1787572" cy="1384995"/>
          </a:xfrm>
          <a:prstGeom prst="rect">
            <a:avLst/>
          </a:prstGeom>
          <a:noFill/>
        </p:spPr>
        <p:txBody>
          <a:bodyPr wrap="square" lIns="0" tIns="0" rIns="0" bIns="0" anchor="t">
            <a:spAutoFit/>
          </a:bodyPr>
          <a:lstStyle/>
          <a:p>
            <a:r>
              <a:rPr lang="en-US" sz="1000" dirty="0">
                <a:solidFill>
                  <a:schemeClr val="accent5"/>
                </a:solidFill>
                <a:effectLst/>
              </a:rPr>
              <a:t>Choice of vibrant colors. Mix and match with a Surface Pro Signature Keyboard* in new Sapphire and Forest,</a:t>
            </a:r>
            <a:r>
              <a:rPr lang="en-US" sz="1000" baseline="30000" dirty="0">
                <a:solidFill>
                  <a:schemeClr val="accent5"/>
                </a:solidFill>
              </a:rPr>
              <a:t>35</a:t>
            </a:r>
            <a:r>
              <a:rPr lang="en-US" sz="1000" dirty="0">
                <a:solidFill>
                  <a:schemeClr val="accent5"/>
                </a:solidFill>
                <a:effectLst/>
              </a:rPr>
              <a:t> made with partially biobased Alcantara® material containing at least 12% renewable content</a:t>
            </a:r>
            <a:r>
              <a:rPr lang="en-US" sz="1000" baseline="30000" dirty="0">
                <a:solidFill>
                  <a:schemeClr val="accent5"/>
                </a:solidFill>
              </a:rPr>
              <a:t>35</a:t>
            </a:r>
            <a:r>
              <a:rPr lang="en-US" sz="1000" dirty="0">
                <a:solidFill>
                  <a:schemeClr val="accent5"/>
                </a:solidFill>
                <a:effectLst/>
              </a:rPr>
              <a:t> that is derived from sugarcane waste</a:t>
            </a:r>
          </a:p>
        </p:txBody>
      </p:sp>
      <p:sp>
        <p:nvSpPr>
          <p:cNvPr id="13" name="TextBox 12">
            <a:extLst>
              <a:ext uri="{FF2B5EF4-FFF2-40B4-BE49-F238E27FC236}">
                <a16:creationId xmlns:a16="http://schemas.microsoft.com/office/drawing/2014/main" id="{265A6408-2D4B-7A5B-8E59-72ECA69EE157}"/>
              </a:ext>
            </a:extLst>
          </p:cNvPr>
          <p:cNvSpPr txBox="1"/>
          <p:nvPr/>
        </p:nvSpPr>
        <p:spPr>
          <a:xfrm>
            <a:off x="3252563" y="5611272"/>
            <a:ext cx="723899" cy="153888"/>
          </a:xfrm>
          <a:prstGeom prst="rect">
            <a:avLst/>
          </a:prstGeom>
          <a:noFill/>
        </p:spPr>
        <p:txBody>
          <a:bodyPr wrap="square" lIns="0" tIns="0" rIns="0" bIns="0" anchor="t">
            <a:spAutoFit/>
          </a:bodyPr>
          <a:lstStyle/>
          <a:p>
            <a:pPr algn="ctr"/>
            <a:r>
              <a:rPr lang="en-US" sz="1000">
                <a:solidFill>
                  <a:schemeClr val="accent5"/>
                </a:solidFill>
                <a:effectLst/>
              </a:rPr>
              <a:t>Platinum</a:t>
            </a:r>
          </a:p>
        </p:txBody>
      </p:sp>
      <p:sp>
        <p:nvSpPr>
          <p:cNvPr id="16" name="TextBox 15">
            <a:extLst>
              <a:ext uri="{FF2B5EF4-FFF2-40B4-BE49-F238E27FC236}">
                <a16:creationId xmlns:a16="http://schemas.microsoft.com/office/drawing/2014/main" id="{96AB76EC-215C-8922-2B24-1F4106E98843}"/>
              </a:ext>
            </a:extLst>
          </p:cNvPr>
          <p:cNvSpPr txBox="1"/>
          <p:nvPr/>
        </p:nvSpPr>
        <p:spPr>
          <a:xfrm>
            <a:off x="4357462" y="5611272"/>
            <a:ext cx="685800" cy="153888"/>
          </a:xfrm>
          <a:prstGeom prst="rect">
            <a:avLst/>
          </a:prstGeom>
          <a:noFill/>
        </p:spPr>
        <p:txBody>
          <a:bodyPr wrap="square" lIns="0" tIns="0" rIns="0" bIns="0" anchor="t">
            <a:spAutoFit/>
          </a:bodyPr>
          <a:lstStyle/>
          <a:p>
            <a:pPr algn="ctr"/>
            <a:r>
              <a:rPr lang="en-US" sz="1000">
                <a:solidFill>
                  <a:schemeClr val="accent5"/>
                </a:solidFill>
                <a:effectLst/>
              </a:rPr>
              <a:t>Graphite</a:t>
            </a:r>
          </a:p>
        </p:txBody>
      </p:sp>
      <p:sp>
        <p:nvSpPr>
          <p:cNvPr id="18" name="TextBox 17">
            <a:extLst>
              <a:ext uri="{FF2B5EF4-FFF2-40B4-BE49-F238E27FC236}">
                <a16:creationId xmlns:a16="http://schemas.microsoft.com/office/drawing/2014/main" id="{0E831939-3FBD-1A57-B280-E5A86592C071}"/>
              </a:ext>
            </a:extLst>
          </p:cNvPr>
          <p:cNvSpPr txBox="1"/>
          <p:nvPr/>
        </p:nvSpPr>
        <p:spPr>
          <a:xfrm>
            <a:off x="5399748" y="5611272"/>
            <a:ext cx="685800" cy="153888"/>
          </a:xfrm>
          <a:prstGeom prst="rect">
            <a:avLst/>
          </a:prstGeom>
          <a:noFill/>
        </p:spPr>
        <p:txBody>
          <a:bodyPr wrap="square" lIns="0" tIns="0" rIns="0" bIns="0" anchor="t">
            <a:spAutoFit/>
          </a:bodyPr>
          <a:lstStyle/>
          <a:p>
            <a:pPr algn="ctr"/>
            <a:r>
              <a:rPr lang="en-US" sz="1000">
                <a:solidFill>
                  <a:schemeClr val="accent5"/>
                </a:solidFill>
                <a:effectLst/>
              </a:rPr>
              <a:t>Sapphire</a:t>
            </a:r>
          </a:p>
        </p:txBody>
      </p:sp>
      <p:sp>
        <p:nvSpPr>
          <p:cNvPr id="20" name="TextBox 19">
            <a:extLst>
              <a:ext uri="{FF2B5EF4-FFF2-40B4-BE49-F238E27FC236}">
                <a16:creationId xmlns:a16="http://schemas.microsoft.com/office/drawing/2014/main" id="{26D1FD93-ACC7-5654-9F1F-B80FA1422881}"/>
              </a:ext>
            </a:extLst>
          </p:cNvPr>
          <p:cNvSpPr txBox="1"/>
          <p:nvPr/>
        </p:nvSpPr>
        <p:spPr>
          <a:xfrm>
            <a:off x="6529163" y="5611272"/>
            <a:ext cx="685800" cy="153888"/>
          </a:xfrm>
          <a:prstGeom prst="rect">
            <a:avLst/>
          </a:prstGeom>
          <a:noFill/>
        </p:spPr>
        <p:txBody>
          <a:bodyPr wrap="square" lIns="0" tIns="0" rIns="0" bIns="0" anchor="t">
            <a:spAutoFit/>
          </a:bodyPr>
          <a:lstStyle/>
          <a:p>
            <a:pPr algn="ctr"/>
            <a:r>
              <a:rPr lang="en-US" sz="1000">
                <a:solidFill>
                  <a:schemeClr val="accent5"/>
                </a:solidFill>
                <a:effectLst/>
              </a:rPr>
              <a:t>Forest</a:t>
            </a:r>
          </a:p>
        </p:txBody>
      </p:sp>
      <p:sp>
        <p:nvSpPr>
          <p:cNvPr id="21" name="TextBox 20">
            <a:extLst>
              <a:ext uri="{FF2B5EF4-FFF2-40B4-BE49-F238E27FC236}">
                <a16:creationId xmlns:a16="http://schemas.microsoft.com/office/drawing/2014/main" id="{1F5D9B9C-E0C2-D702-44CE-D579B0A17DCF}"/>
              </a:ext>
            </a:extLst>
          </p:cNvPr>
          <p:cNvSpPr txBox="1"/>
          <p:nvPr/>
        </p:nvSpPr>
        <p:spPr>
          <a:xfrm>
            <a:off x="3124093" y="5932056"/>
            <a:ext cx="1344707" cy="615553"/>
          </a:xfrm>
          <a:prstGeom prst="rect">
            <a:avLst/>
          </a:prstGeom>
          <a:noFill/>
        </p:spPr>
        <p:txBody>
          <a:bodyPr wrap="square" lIns="0" tIns="0" rIns="0" bIns="0" anchor="t">
            <a:spAutoFit/>
          </a:bodyPr>
          <a:lstStyle/>
          <a:p>
            <a:r>
              <a:rPr lang="en-US" sz="1000" dirty="0">
                <a:solidFill>
                  <a:schemeClr val="accent5"/>
                </a:solidFill>
                <a:effectLst/>
              </a:rPr>
              <a:t>An everyday, everywhere laptop when paired with Surface Pro Keyboard</a:t>
            </a:r>
          </a:p>
        </p:txBody>
      </p:sp>
      <p:graphicFrame>
        <p:nvGraphicFramePr>
          <p:cNvPr id="6" name="Table 5">
            <a:extLst>
              <a:ext uri="{FF2B5EF4-FFF2-40B4-BE49-F238E27FC236}">
                <a16:creationId xmlns:a16="http://schemas.microsoft.com/office/drawing/2014/main" id="{546FDF79-8CCD-A112-A1DC-B1C4A3EED894}"/>
              </a:ext>
            </a:extLst>
          </p:cNvPr>
          <p:cNvGraphicFramePr>
            <a:graphicFrameLocks noGrp="1"/>
          </p:cNvGraphicFramePr>
          <p:nvPr>
            <p:extLst>
              <p:ext uri="{D42A27DB-BD31-4B8C-83A1-F6EECF244321}">
                <p14:modId xmlns:p14="http://schemas.microsoft.com/office/powerpoint/2010/main" val="1014215402"/>
              </p:ext>
            </p:extLst>
          </p:nvPr>
        </p:nvGraphicFramePr>
        <p:xfrm>
          <a:off x="5250623" y="866775"/>
          <a:ext cx="3330552" cy="3754120"/>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194560">
                  <a:extLst>
                    <a:ext uri="{9D8B030D-6E8A-4147-A177-3AD203B41FA5}">
                      <a16:colId xmlns:a16="http://schemas.microsoft.com/office/drawing/2014/main" val="2497383334"/>
                    </a:ext>
                  </a:extLst>
                </a:gridCol>
              </a:tblGrid>
              <a:tr h="825465">
                <a:tc>
                  <a:txBody>
                    <a:bodyPr/>
                    <a:lstStyle/>
                    <a:p>
                      <a:pPr algn="r">
                        <a:lnSpc>
                          <a:spcPct val="100000"/>
                        </a:lnSpc>
                        <a:spcAft>
                          <a:spcPts val="200"/>
                        </a:spcAft>
                      </a:pPr>
                      <a:r>
                        <a:rPr lang="en-US" sz="900" b="0" i="0" cap="none" spc="40" baseline="0" dirty="0">
                          <a:solidFill>
                            <a:schemeClr val="accent1"/>
                          </a:solidFill>
                          <a:effectLst/>
                          <a:latin typeface="+mj-lt"/>
                          <a:cs typeface="Segoe UI Semibold" panose="020B0502040204020203" pitchFamily="34" charset="0"/>
                        </a:rPr>
                        <a:t>PROCESSOR</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Surface Pro 9</a:t>
                      </a:r>
                    </a:p>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12</a:t>
                      </a:r>
                      <a:r>
                        <a:rPr lang="pt-BR" sz="900" b="0" i="0" kern="1200" baseline="30000" dirty="0">
                          <a:solidFill>
                            <a:schemeClr val="accent5"/>
                          </a:solidFill>
                          <a:effectLst/>
                          <a:latin typeface="+mn-lt"/>
                          <a:ea typeface="+mn-ea"/>
                          <a:cs typeface="Segoe UI Light" panose="020B0502040204020203" pitchFamily="34" charset="0"/>
                        </a:rPr>
                        <a:t>th</a:t>
                      </a:r>
                      <a:r>
                        <a:rPr lang="pt-BR" sz="900" b="0" i="0" kern="1200" dirty="0">
                          <a:solidFill>
                            <a:schemeClr val="accent5"/>
                          </a:solidFill>
                          <a:effectLst/>
                          <a:latin typeface="+mn-lt"/>
                          <a:ea typeface="+mn-ea"/>
                          <a:cs typeface="Segoe UI Light" panose="020B0502040204020203" pitchFamily="34" charset="0"/>
                        </a:rPr>
                        <a:t> Gen Intel® Core™ i5-1245U processor </a:t>
                      </a:r>
                    </a:p>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12</a:t>
                      </a:r>
                      <a:r>
                        <a:rPr lang="pt-BR" sz="900" b="0" i="0" kern="1200" baseline="30000" dirty="0">
                          <a:solidFill>
                            <a:schemeClr val="accent5"/>
                          </a:solidFill>
                          <a:effectLst/>
                          <a:latin typeface="+mn-lt"/>
                          <a:ea typeface="+mn-ea"/>
                          <a:cs typeface="Segoe UI Light" panose="020B0502040204020203" pitchFamily="34" charset="0"/>
                        </a:rPr>
                        <a:t>th</a:t>
                      </a:r>
                      <a:r>
                        <a:rPr lang="pt-BR" sz="900" b="0" i="0" kern="1200" dirty="0">
                          <a:solidFill>
                            <a:schemeClr val="accent5"/>
                          </a:solidFill>
                          <a:effectLst/>
                          <a:latin typeface="+mn-lt"/>
                          <a:ea typeface="+mn-ea"/>
                          <a:cs typeface="Segoe UI Light" panose="020B0502040204020203" pitchFamily="34" charset="0"/>
                        </a:rPr>
                        <a:t> Gen Intel® Core™ i7-1265U processor </a:t>
                      </a:r>
                    </a:p>
                    <a:p>
                      <a:pPr>
                        <a:lnSpc>
                          <a:spcPct val="100000"/>
                        </a:lnSpc>
                        <a:spcAft>
                          <a:spcPts val="600"/>
                        </a:spcAft>
                      </a:pPr>
                      <a:r>
                        <a:rPr lang="pt-BR" sz="900" b="0" i="0" kern="1200" dirty="0">
                          <a:solidFill>
                            <a:schemeClr val="accent5"/>
                          </a:solidFill>
                          <a:effectLst/>
                          <a:latin typeface="+mn-lt"/>
                          <a:ea typeface="+mn-ea"/>
                          <a:cs typeface="Segoe UI Light" panose="020B0502040204020203" pitchFamily="34" charset="0"/>
                        </a:rPr>
                        <a:t>Options with storage 256 GB and above built on the Intel® Evo™ platform</a:t>
                      </a:r>
                    </a:p>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Surface Pro 9 with 5G </a:t>
                      </a:r>
                    </a:p>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Microsoft SQ® 3 processor </a:t>
                      </a:r>
                    </a:p>
                    <a:p>
                      <a:pPr>
                        <a:lnSpc>
                          <a:spcPct val="100000"/>
                        </a:lnSpc>
                        <a:spcAft>
                          <a:spcPts val="200"/>
                        </a:spcAft>
                      </a:pPr>
                      <a:r>
                        <a:rPr lang="pt-BR" sz="900" b="0" i="0" kern="1200" dirty="0">
                          <a:solidFill>
                            <a:schemeClr val="accent5"/>
                          </a:solidFill>
                          <a:effectLst/>
                          <a:latin typeface="+mn-lt"/>
                          <a:ea typeface="+mn-ea"/>
                          <a:cs typeface="Segoe UI Light" panose="020B0502040204020203" pitchFamily="34" charset="0"/>
                        </a:rPr>
                        <a:t>Neural Processing Unit (NPU)</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869726">
                <a:tc>
                  <a:txBody>
                    <a:bodyPr/>
                    <a:lstStyle/>
                    <a:p>
                      <a:pPr marL="0" algn="r" defTabSz="754389" rtl="0" eaLnBrk="1" latinLnBrk="0" hangingPunct="1">
                        <a:lnSpc>
                          <a:spcPct val="100000"/>
                        </a:lnSpc>
                        <a:spcAft>
                          <a:spcPts val="200"/>
                        </a:spcAft>
                      </a:pPr>
                      <a:r>
                        <a:rPr lang="en-US" sz="900" b="0" i="0" kern="1200" cap="none" spc="40" baseline="0">
                          <a:solidFill>
                            <a:schemeClr val="accent1"/>
                          </a:solidFill>
                          <a:effectLst/>
                          <a:latin typeface="+mj-lt"/>
                          <a:ea typeface="+mn-ea"/>
                          <a:cs typeface="Segoe UI Semibold" panose="020B0502040204020203" pitchFamily="34" charset="0"/>
                        </a:rPr>
                        <a:t>MEMORY</a:t>
                      </a:r>
                      <a:r>
                        <a:rPr lang="en-US" sz="900" b="0" i="0" kern="1200" cap="none" spc="40" baseline="30000">
                          <a:solidFill>
                            <a:schemeClr val="accent1"/>
                          </a:solidFill>
                          <a:effectLst/>
                          <a:latin typeface="+mj-lt"/>
                          <a:ea typeface="+mn-ea"/>
                          <a:cs typeface="Segoe UI Semibold" panose="020B0502040204020203" pitchFamily="34" charset="0"/>
                        </a:rPr>
                        <a:t>1</a:t>
                      </a:r>
                      <a:br>
                        <a:rPr lang="en-US" sz="900" b="0" i="0" kern="1200" cap="none" spc="40" baseline="0">
                          <a:solidFill>
                            <a:schemeClr val="accent1"/>
                          </a:solidFill>
                          <a:effectLst/>
                          <a:latin typeface="+mj-lt"/>
                          <a:ea typeface="+mn-ea"/>
                          <a:cs typeface="Segoe UI Semibold" panose="020B0502040204020203" pitchFamily="34" charset="0"/>
                        </a:rPr>
                      </a:br>
                      <a:r>
                        <a:rPr lang="en-US" sz="900" b="0" i="0" kern="1200" cap="none" spc="40" baseline="0">
                          <a:solidFill>
                            <a:schemeClr val="accent1"/>
                          </a:solidFill>
                          <a:effectLst/>
                          <a:latin typeface="+mj-lt"/>
                          <a:ea typeface="+mn-ea"/>
                          <a:cs typeface="Segoe UI Semibold" panose="020B0502040204020203" pitchFamily="34" charset="0"/>
                        </a:rPr>
                        <a:t>AND STORAGE</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Surface Pro 9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Memory: 8GB, 16GB, 32GB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(LPDDR5 RAM)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Storage: Removable</a:t>
                      </a:r>
                      <a:r>
                        <a:rPr lang="en-US" sz="900" b="0" i="0" kern="1200" baseline="30000" dirty="0">
                          <a:solidFill>
                            <a:schemeClr val="accent5"/>
                          </a:solidFill>
                          <a:effectLst/>
                          <a:latin typeface="+mn-lt"/>
                          <a:ea typeface="+mn-ea"/>
                          <a:cs typeface="Segoe UI" panose="020B0502040204020203" pitchFamily="34" charset="0"/>
                        </a:rPr>
                        <a:t>2 </a:t>
                      </a:r>
                      <a:r>
                        <a:rPr lang="en-US" sz="900" b="0" i="0" kern="1200" dirty="0">
                          <a:solidFill>
                            <a:schemeClr val="accent5"/>
                          </a:solidFill>
                          <a:effectLst/>
                          <a:latin typeface="+mn-lt"/>
                          <a:ea typeface="+mn-ea"/>
                          <a:cs typeface="Segoe UI" panose="020B0502040204020203" pitchFamily="34" charset="0"/>
                        </a:rPr>
                        <a:t>drive (SSD) </a:t>
                      </a:r>
                    </a:p>
                    <a:p>
                      <a:pPr>
                        <a:lnSpc>
                          <a:spcPct val="100000"/>
                        </a:lnSpc>
                        <a:spcAft>
                          <a:spcPts val="600"/>
                        </a:spcAft>
                      </a:pPr>
                      <a:r>
                        <a:rPr lang="en-US" sz="900" b="0" i="0" kern="1200" dirty="0">
                          <a:solidFill>
                            <a:schemeClr val="accent5"/>
                          </a:solidFill>
                          <a:effectLst/>
                          <a:latin typeface="+mn-lt"/>
                          <a:ea typeface="+mn-ea"/>
                          <a:cs typeface="Segoe UI" panose="020B0502040204020203" pitchFamily="34" charset="0"/>
                        </a:rPr>
                        <a:t>Options: 128GB, 256GB, 512GB, 1TB</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Surface Pro 9 with 5G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Memory: 8GB or 16GB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LPDDR4x RAM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Storage: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Removable</a:t>
                      </a:r>
                      <a:r>
                        <a:rPr lang="en-US" sz="900" b="0" i="0" kern="1200" baseline="30000" dirty="0">
                          <a:solidFill>
                            <a:schemeClr val="accent5"/>
                          </a:solidFill>
                          <a:effectLst/>
                          <a:latin typeface="+mn-lt"/>
                          <a:ea typeface="+mn-ea"/>
                          <a:cs typeface="Segoe UI" panose="020B0502040204020203" pitchFamily="34" charset="0"/>
                        </a:rPr>
                        <a:t>3</a:t>
                      </a:r>
                      <a:r>
                        <a:rPr lang="en-US" sz="900" b="0" i="0" kern="1200" dirty="0">
                          <a:solidFill>
                            <a:schemeClr val="accent5"/>
                          </a:solidFill>
                          <a:effectLst/>
                          <a:latin typeface="+mn-lt"/>
                          <a:ea typeface="+mn-ea"/>
                          <a:cs typeface="Segoe UI" panose="020B0502040204020203" pitchFamily="34" charset="0"/>
                        </a:rPr>
                        <a:t> drive (SSD) options: </a:t>
                      </a:r>
                    </a:p>
                    <a:p>
                      <a:pPr>
                        <a:lnSpc>
                          <a:spcPct val="100000"/>
                        </a:lnSpc>
                        <a:spcAft>
                          <a:spcPts val="200"/>
                        </a:spcAft>
                      </a:pPr>
                      <a:r>
                        <a:rPr lang="en-US" sz="900" b="0" i="0" kern="1200" dirty="0">
                          <a:solidFill>
                            <a:schemeClr val="accent5"/>
                          </a:solidFill>
                          <a:effectLst/>
                          <a:latin typeface="+mn-lt"/>
                          <a:ea typeface="+mn-ea"/>
                          <a:cs typeface="Segoe UI" panose="020B0502040204020203" pitchFamily="34" charset="0"/>
                        </a:rPr>
                        <a:t>128GB, 256GB, 512GB</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4531927"/>
                  </a:ext>
                </a:extLst>
              </a:tr>
            </a:tbl>
          </a:graphicData>
        </a:graphic>
      </p:graphicFrame>
    </p:spTree>
    <p:extLst>
      <p:ext uri="{BB962C8B-B14F-4D97-AF65-F5344CB8AC3E}">
        <p14:creationId xmlns:p14="http://schemas.microsoft.com/office/powerpoint/2010/main" val="356658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493842"/>
          </a:xfrm>
          <a:prstGeom prst="rect">
            <a:avLst/>
          </a:prstGeom>
          <a:noFill/>
        </p:spPr>
        <p:txBody>
          <a:bodyPr wrap="square" lIns="0" tIns="31173" rIns="0" bIns="31173" anchor="b">
            <a:spAutoFit/>
          </a:bodyPr>
          <a:lstStyle/>
          <a:p>
            <a:pPr defTabSz="311719"/>
            <a:r>
              <a:rPr lang="en-US" sz="2800">
                <a:solidFill>
                  <a:schemeClr val="accent5"/>
                </a:solidFill>
                <a:latin typeface="Segoe UI Light" panose="020B0502040204020203" pitchFamily="34" charset="0"/>
                <a:cs typeface="Segoe UI Light" panose="020B0502040204020203" pitchFamily="34" charset="0"/>
              </a:rPr>
              <a:t>Microsoft Surface Pro 9</a:t>
            </a:r>
          </a:p>
        </p:txBody>
      </p:sp>
      <p:graphicFrame>
        <p:nvGraphicFramePr>
          <p:cNvPr id="2" name="Table 1">
            <a:extLst>
              <a:ext uri="{FF2B5EF4-FFF2-40B4-BE49-F238E27FC236}">
                <a16:creationId xmlns:a16="http://schemas.microsoft.com/office/drawing/2014/main" id="{9B6CCE69-0455-421A-9E34-44D0F48B5993}"/>
              </a:ext>
            </a:extLst>
          </p:cNvPr>
          <p:cNvGraphicFramePr>
            <a:graphicFrameLocks noGrp="1"/>
          </p:cNvGraphicFramePr>
          <p:nvPr>
            <p:extLst>
              <p:ext uri="{D42A27DB-BD31-4B8C-83A1-F6EECF244321}">
                <p14:modId xmlns:p14="http://schemas.microsoft.com/office/powerpoint/2010/main" val="3815677761"/>
              </p:ext>
            </p:extLst>
          </p:nvPr>
        </p:nvGraphicFramePr>
        <p:xfrm>
          <a:off x="584199" y="1562101"/>
          <a:ext cx="5277060" cy="4617720"/>
        </p:xfrm>
        <a:graphic>
          <a:graphicData uri="http://schemas.openxmlformats.org/drawingml/2006/table">
            <a:tbl>
              <a:tblPr firstRow="1" bandRow="1">
                <a:tableStyleId>{5940675A-B579-460E-94D1-54222C63F5DA}</a:tableStyleId>
              </a:tblPr>
              <a:tblGrid>
                <a:gridCol w="762001">
                  <a:extLst>
                    <a:ext uri="{9D8B030D-6E8A-4147-A177-3AD203B41FA5}">
                      <a16:colId xmlns:a16="http://schemas.microsoft.com/office/drawing/2014/main" val="2635858750"/>
                    </a:ext>
                  </a:extLst>
                </a:gridCol>
                <a:gridCol w="4515059">
                  <a:extLst>
                    <a:ext uri="{9D8B030D-6E8A-4147-A177-3AD203B41FA5}">
                      <a16:colId xmlns:a16="http://schemas.microsoft.com/office/drawing/2014/main" val="2497383334"/>
                    </a:ext>
                  </a:extLst>
                </a:gridCol>
              </a:tblGrid>
              <a:tr h="3352800">
                <a:tc>
                  <a:txBody>
                    <a:bodyPr/>
                    <a:lstStyle/>
                    <a:p>
                      <a:pPr algn="r">
                        <a:lnSpc>
                          <a:spcPct val="100000"/>
                        </a:lnSpc>
                        <a:spcAft>
                          <a:spcPts val="200"/>
                        </a:spcAft>
                      </a:pPr>
                      <a:r>
                        <a:rPr lang="en-US" sz="700" b="0" i="0" cap="none" spc="40" baseline="0" dirty="0">
                          <a:solidFill>
                            <a:schemeClr val="accent1"/>
                          </a:solidFill>
                          <a:effectLst/>
                          <a:latin typeface="+mj-lt"/>
                          <a:cs typeface="Segoe UI Semibold" panose="020B0502040204020203" pitchFamily="34" charset="0"/>
                        </a:rPr>
                        <a:t>DISPLAY</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Surface Pro 9</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Screen: 13” PixelSense™ Flow Display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Resolution: 2880 X 1920 (267 PPI)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Color profile: sRGB and Vivid Refresh rate up to 120Hz</a:t>
                      </a:r>
                      <a:br>
                        <a:rPr lang="en-US" sz="700" b="0" i="0" kern="1200" dirty="0">
                          <a:solidFill>
                            <a:schemeClr val="accent5"/>
                          </a:solidFill>
                          <a:effectLst/>
                          <a:latin typeface="+mn-lt"/>
                          <a:ea typeface="+mn-ea"/>
                          <a:cs typeface="Segoe UI Light" panose="020B0502040204020203" pitchFamily="34" charset="0"/>
                        </a:rPr>
                      </a:br>
                      <a:r>
                        <a:rPr lang="en-US" sz="700" b="0" i="0" kern="1200" dirty="0">
                          <a:solidFill>
                            <a:schemeClr val="accent5"/>
                          </a:solidFill>
                          <a:effectLst/>
                          <a:latin typeface="+mn-lt"/>
                          <a:ea typeface="+mn-ea"/>
                          <a:cs typeface="Segoe UI Light" panose="020B0502040204020203" pitchFamily="34" charset="0"/>
                        </a:rPr>
                        <a:t>(Dynamic refresh rate supported)</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Aspect ratio: 3:2</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Contrast ratio 1200:1</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Adaptive Color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Auto Color Management supported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Touch: 10-point multi-touch</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Dolby Vision IQ™ support</a:t>
                      </a:r>
                      <a:r>
                        <a:rPr lang="en-US" sz="700" b="0" i="0" kern="1200" baseline="30000" dirty="0">
                          <a:solidFill>
                            <a:schemeClr val="accent5"/>
                          </a:solidFill>
                          <a:effectLst/>
                          <a:latin typeface="+mn-lt"/>
                          <a:ea typeface="+mn-ea"/>
                          <a:cs typeface="Segoe UI Light" panose="020B0502040204020203" pitchFamily="34" charset="0"/>
                        </a:rPr>
                        <a:t>4</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Gorilla® Glass 5</a:t>
                      </a:r>
                    </a:p>
                    <a:p>
                      <a:pPr>
                        <a:lnSpc>
                          <a:spcPct val="100000"/>
                        </a:lnSpc>
                        <a:spcAft>
                          <a:spcPts val="600"/>
                        </a:spcAft>
                      </a:pPr>
                      <a:r>
                        <a:rPr lang="en-US" sz="700" b="0" i="0" kern="1200" dirty="0">
                          <a:solidFill>
                            <a:schemeClr val="accent5"/>
                          </a:solidFill>
                          <a:effectLst/>
                          <a:latin typeface="+mn-lt"/>
                          <a:ea typeface="+mn-ea"/>
                          <a:cs typeface="Segoe UI Light" panose="020B0502040204020203" pitchFamily="34" charset="0"/>
                        </a:rPr>
                        <a:t>Brightness: 450 nits maximum (typical), 2 nits minimum</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Surface Pro 9 with 5G</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Screen: 13” PixelSense™ Flow Display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Resolution: 2880 X 1920 (267 PPI)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Color profile: sRGB and Vivid</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Dynamic refresh rate up to 120Hz</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Aspect ratio: 3:2</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Contrast: 1200:1</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Adaptive Color </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Touch: 10-point multi-touch</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Gorilla® Glass 5</a:t>
                      </a:r>
                    </a:p>
                    <a:p>
                      <a:pPr>
                        <a:lnSpc>
                          <a:spcPct val="100000"/>
                        </a:lnSpc>
                        <a:spcAft>
                          <a:spcPts val="200"/>
                        </a:spcAft>
                      </a:pPr>
                      <a:r>
                        <a:rPr lang="en-US" sz="700" b="0" i="0" kern="1200" dirty="0">
                          <a:solidFill>
                            <a:schemeClr val="accent5"/>
                          </a:solidFill>
                          <a:effectLst/>
                          <a:latin typeface="+mn-lt"/>
                          <a:ea typeface="+mn-ea"/>
                          <a:cs typeface="Segoe UI Light" panose="020B0502040204020203" pitchFamily="34" charset="0"/>
                        </a:rPr>
                        <a:t>Brightness: 450 nits maximum (typical), 5 nits minimum</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1264920">
                <a:tc>
                  <a:txBody>
                    <a:bodyPr/>
                    <a:lstStyle/>
                    <a:p>
                      <a:pPr marL="0" algn="r" defTabSz="754389" rtl="0" eaLnBrk="1" latinLnBrk="0" hangingPunct="1">
                        <a:lnSpc>
                          <a:spcPct val="100000"/>
                        </a:lnSpc>
                        <a:spcAft>
                          <a:spcPts val="200"/>
                        </a:spcAft>
                      </a:pPr>
                      <a:r>
                        <a:rPr lang="en-US" sz="700" b="0" i="0" kern="1200" cap="none" spc="40" baseline="0">
                          <a:solidFill>
                            <a:schemeClr val="accent1"/>
                          </a:solidFill>
                          <a:effectLst/>
                          <a:latin typeface="+mj-lt"/>
                          <a:ea typeface="+mn-ea"/>
                          <a:cs typeface="Segoe UI Semibold" panose="020B0502040204020203" pitchFamily="34" charset="0"/>
                        </a:rPr>
                        <a:t>EXTERIOR </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Surface Pro 9 </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Casing: Aluminum</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Colors</a:t>
                      </a:r>
                      <a:r>
                        <a:rPr lang="en-US" sz="700" b="0" i="0" kern="1200" baseline="30000" dirty="0">
                          <a:solidFill>
                            <a:schemeClr val="accent5"/>
                          </a:solidFill>
                          <a:effectLst/>
                          <a:latin typeface="+mn-lt"/>
                          <a:ea typeface="+mn-ea"/>
                          <a:cs typeface="Segoe UI" panose="020B0502040204020203" pitchFamily="34" charset="0"/>
                        </a:rPr>
                        <a:t>35</a:t>
                      </a:r>
                      <a:r>
                        <a:rPr lang="en-US" sz="700" b="0" i="0" kern="1200" dirty="0">
                          <a:solidFill>
                            <a:schemeClr val="accent5"/>
                          </a:solidFill>
                          <a:effectLst/>
                          <a:latin typeface="+mn-lt"/>
                          <a:ea typeface="+mn-ea"/>
                          <a:cs typeface="Segoe UI" panose="020B0502040204020203" pitchFamily="34" charset="0"/>
                        </a:rPr>
                        <a:t>: Platinum, Graphite, Sapphire, Forest</a:t>
                      </a:r>
                    </a:p>
                    <a:p>
                      <a:pPr>
                        <a:lnSpc>
                          <a:spcPct val="100000"/>
                        </a:lnSpc>
                        <a:spcAft>
                          <a:spcPts val="600"/>
                        </a:spcAft>
                      </a:pPr>
                      <a:r>
                        <a:rPr lang="en-US" sz="700" b="0" i="0" kern="1200" dirty="0">
                          <a:solidFill>
                            <a:schemeClr val="accent5"/>
                          </a:solidFill>
                          <a:effectLst/>
                          <a:latin typeface="+mn-lt"/>
                          <a:ea typeface="+mn-ea"/>
                          <a:cs typeface="Segoe UI" panose="020B0502040204020203" pitchFamily="34" charset="0"/>
                        </a:rPr>
                        <a:t>Physical Buttons: Volume, Power </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Surface Pro 9 with 5G</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Casing: Aluminum</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Colors: Platinum</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Physical Buttons: Volume, Power</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195321"/>
                  </a:ext>
                </a:extLst>
              </a:tr>
            </a:tbl>
          </a:graphicData>
        </a:graphic>
      </p:graphicFrame>
      <p:graphicFrame>
        <p:nvGraphicFramePr>
          <p:cNvPr id="5" name="Table 4">
            <a:extLst>
              <a:ext uri="{FF2B5EF4-FFF2-40B4-BE49-F238E27FC236}">
                <a16:creationId xmlns:a16="http://schemas.microsoft.com/office/drawing/2014/main" id="{6E196912-CA17-35F3-A9CC-80E7B1F11EFD}"/>
              </a:ext>
            </a:extLst>
          </p:cNvPr>
          <p:cNvGraphicFramePr>
            <a:graphicFrameLocks noGrp="1"/>
          </p:cNvGraphicFramePr>
          <p:nvPr>
            <p:extLst>
              <p:ext uri="{D42A27DB-BD31-4B8C-83A1-F6EECF244321}">
                <p14:modId xmlns:p14="http://schemas.microsoft.com/office/powerpoint/2010/main" val="667488428"/>
              </p:ext>
            </p:extLst>
          </p:nvPr>
        </p:nvGraphicFramePr>
        <p:xfrm>
          <a:off x="5978633" y="1562101"/>
          <a:ext cx="4782859" cy="46177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35858750"/>
                    </a:ext>
                  </a:extLst>
                </a:gridCol>
                <a:gridCol w="3411259">
                  <a:extLst>
                    <a:ext uri="{9D8B030D-6E8A-4147-A177-3AD203B41FA5}">
                      <a16:colId xmlns:a16="http://schemas.microsoft.com/office/drawing/2014/main" val="2497383334"/>
                    </a:ext>
                  </a:extLst>
                </a:gridCol>
              </a:tblGrid>
              <a:tr h="3615858">
                <a:tc>
                  <a:txBody>
                    <a:bodyPr/>
                    <a:lstStyle/>
                    <a:p>
                      <a:pPr algn="r">
                        <a:lnSpc>
                          <a:spcPct val="100000"/>
                        </a:lnSpc>
                        <a:spcAft>
                          <a:spcPts val="200"/>
                        </a:spcAft>
                      </a:pPr>
                      <a:r>
                        <a:rPr lang="en-US" sz="700" b="0" i="0" cap="none" spc="40" baseline="0" dirty="0">
                          <a:solidFill>
                            <a:schemeClr val="accent1"/>
                          </a:solidFill>
                          <a:effectLst/>
                          <a:latin typeface="+mj-lt"/>
                          <a:cs typeface="Segoe UI Semibold" panose="020B0502040204020203" pitchFamily="34" charset="0"/>
                        </a:rPr>
                        <a:t>NETWORK AND</a:t>
                      </a:r>
                      <a:br>
                        <a:rPr lang="en-US" sz="700" b="0" i="0" cap="none" spc="40" baseline="0" dirty="0">
                          <a:solidFill>
                            <a:schemeClr val="accent1"/>
                          </a:solidFill>
                          <a:effectLst/>
                          <a:latin typeface="+mj-lt"/>
                          <a:cs typeface="Segoe UI Semibold" panose="020B0502040204020203" pitchFamily="34" charset="0"/>
                        </a:rPr>
                      </a:br>
                      <a:r>
                        <a:rPr lang="en-US" sz="700" b="0" i="0" cap="none" spc="40" baseline="0" dirty="0">
                          <a:solidFill>
                            <a:schemeClr val="accent1"/>
                          </a:solidFill>
                          <a:effectLst/>
                          <a:latin typeface="+mj-lt"/>
                          <a:cs typeface="Segoe UI Semibold" panose="020B0502040204020203" pitchFamily="34" charset="0"/>
                        </a:rPr>
                        <a:t>CONNECTIVITY</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Surface Pro 9</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Wi-Fi 6E: 802.11ax compatible </a:t>
                      </a:r>
                    </a:p>
                    <a:p>
                      <a:pPr>
                        <a:lnSpc>
                          <a:spcPct val="100000"/>
                        </a:lnSpc>
                        <a:spcAft>
                          <a:spcPts val="600"/>
                        </a:spcAft>
                      </a:pPr>
                      <a:r>
                        <a:rPr lang="en-US" sz="700" b="0" i="0" kern="1200" dirty="0">
                          <a:solidFill>
                            <a:schemeClr val="accent5"/>
                          </a:solidFill>
                          <a:effectLst/>
                          <a:latin typeface="+mn-lt"/>
                          <a:ea typeface="+mn-ea"/>
                          <a:cs typeface="Segoe UI Light" panose="020B0502040204020203" pitchFamily="34" charset="0"/>
                        </a:rPr>
                        <a:t>Bluetooth® Wireless 5.1 technology</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Surface Pro 9 with 5G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Wi-Fi 6E: 802.11ax compatible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Bluetooth® Wireless 5.1 technology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Location: GPS, </a:t>
                      </a:r>
                      <a:r>
                        <a:rPr lang="en-US" sz="700" b="0" i="0" kern="1200" dirty="0" err="1">
                          <a:solidFill>
                            <a:schemeClr val="accent5"/>
                          </a:solidFill>
                          <a:effectLst/>
                          <a:latin typeface="+mn-lt"/>
                          <a:ea typeface="+mn-ea"/>
                          <a:cs typeface="Segoe UI Light" panose="020B0502040204020203" pitchFamily="34" charset="0"/>
                        </a:rPr>
                        <a:t>Glonass</a:t>
                      </a:r>
                      <a:r>
                        <a:rPr lang="en-US" sz="700" b="0" i="0" kern="1200" dirty="0">
                          <a:solidFill>
                            <a:schemeClr val="accent5"/>
                          </a:solidFill>
                          <a:effectLst/>
                          <a:latin typeface="+mn-lt"/>
                          <a:ea typeface="+mn-ea"/>
                          <a:cs typeface="Segoe UI Light" panose="020B0502040204020203" pitchFamily="34" charset="0"/>
                        </a:rPr>
                        <a:t>, Galileo and </a:t>
                      </a:r>
                      <a:r>
                        <a:rPr lang="en-US" sz="700" b="0" i="0" kern="1200" dirty="0" err="1">
                          <a:solidFill>
                            <a:schemeClr val="accent5"/>
                          </a:solidFill>
                          <a:effectLst/>
                          <a:latin typeface="+mn-lt"/>
                          <a:ea typeface="+mn-ea"/>
                          <a:cs typeface="Segoe UI Light" panose="020B0502040204020203" pitchFamily="34" charset="0"/>
                        </a:rPr>
                        <a:t>Beidou</a:t>
                      </a:r>
                      <a:r>
                        <a:rPr lang="en-US" sz="700" b="0" i="0" kern="1200" dirty="0">
                          <a:solidFill>
                            <a:schemeClr val="accent5"/>
                          </a:solidFill>
                          <a:effectLst/>
                          <a:latin typeface="+mn-lt"/>
                          <a:ea typeface="+mn-ea"/>
                          <a:cs typeface="Segoe UI Light" panose="020B0502040204020203" pitchFamily="34" charset="0"/>
                        </a:rPr>
                        <a:t> Support </a:t>
                      </a:r>
                    </a:p>
                    <a:p>
                      <a:pPr>
                        <a:lnSpc>
                          <a:spcPct val="100000"/>
                        </a:lnSpc>
                        <a:spcAft>
                          <a:spcPts val="300"/>
                        </a:spcAft>
                      </a:pPr>
                      <a:r>
                        <a:rPr lang="en-US" sz="700" b="0" i="0" kern="1200" dirty="0" err="1">
                          <a:solidFill>
                            <a:schemeClr val="accent5"/>
                          </a:solidFill>
                          <a:effectLst/>
                          <a:latin typeface="+mn-lt"/>
                          <a:ea typeface="+mn-ea"/>
                          <a:cs typeface="Segoe UI Light" panose="020B0502040204020203" pitchFamily="34" charset="0"/>
                        </a:rPr>
                        <a:t>NanoSIM</a:t>
                      </a:r>
                      <a:r>
                        <a:rPr lang="en-US" sz="700" b="0" i="0" kern="1200" dirty="0">
                          <a:solidFill>
                            <a:schemeClr val="accent5"/>
                          </a:solidFill>
                          <a:effectLst/>
                          <a:latin typeface="+mn-lt"/>
                          <a:ea typeface="+mn-ea"/>
                          <a:cs typeface="Segoe UI Light" panose="020B0502040204020203" pitchFamily="34" charset="0"/>
                        </a:rPr>
                        <a:t> and eSIM</a:t>
                      </a:r>
                      <a:r>
                        <a:rPr lang="en-US" sz="700" b="0" i="0" kern="1200" baseline="30000" dirty="0">
                          <a:solidFill>
                            <a:schemeClr val="accent5"/>
                          </a:solidFill>
                          <a:effectLst/>
                          <a:latin typeface="+mn-lt"/>
                          <a:ea typeface="+mn-ea"/>
                          <a:cs typeface="Segoe UI Light" panose="020B0502040204020203" pitchFamily="34" charset="0"/>
                        </a:rPr>
                        <a:t>10</a:t>
                      </a:r>
                      <a:r>
                        <a:rPr lang="en-US" sz="700" b="0" i="0" kern="1200" dirty="0">
                          <a:solidFill>
                            <a:schemeClr val="accent5"/>
                          </a:solidFill>
                          <a:effectLst/>
                          <a:latin typeface="+mn-lt"/>
                          <a:ea typeface="+mn-ea"/>
                          <a:cs typeface="Segoe UI Light" panose="020B0502040204020203" pitchFamily="34" charset="0"/>
                        </a:rPr>
                        <a:t> support </a:t>
                      </a:r>
                    </a:p>
                    <a:p>
                      <a:pPr>
                        <a:lnSpc>
                          <a:spcPct val="100000"/>
                        </a:lnSpc>
                        <a:spcAft>
                          <a:spcPts val="600"/>
                        </a:spcAft>
                      </a:pPr>
                      <a:r>
                        <a:rPr lang="en-US" sz="700" b="0" i="0" kern="1200" dirty="0">
                          <a:solidFill>
                            <a:schemeClr val="accent5"/>
                          </a:solidFill>
                          <a:effectLst/>
                          <a:latin typeface="+mn-lt"/>
                          <a:ea typeface="+mn-ea"/>
                          <a:cs typeface="Segoe UI Light" panose="020B0502040204020203" pitchFamily="34" charset="0"/>
                        </a:rPr>
                        <a:t>Supports 5G</a:t>
                      </a:r>
                      <a:r>
                        <a:rPr lang="en-US" sz="700" b="0" i="0" kern="1200" baseline="30000" dirty="0">
                          <a:solidFill>
                            <a:schemeClr val="accent5"/>
                          </a:solidFill>
                          <a:effectLst/>
                          <a:latin typeface="+mn-lt"/>
                          <a:ea typeface="+mn-ea"/>
                          <a:cs typeface="Segoe UI Light" panose="020B0502040204020203" pitchFamily="34" charset="0"/>
                        </a:rPr>
                        <a:t>11</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a:t>
                      </a:r>
                      <a:r>
                        <a:rPr lang="en-US" sz="700" b="0" i="0" kern="1200" dirty="0" err="1">
                          <a:solidFill>
                            <a:schemeClr val="accent5"/>
                          </a:solidFill>
                          <a:effectLst/>
                          <a:latin typeface="+mn-lt"/>
                          <a:ea typeface="+mn-ea"/>
                          <a:cs typeface="Segoe UI Light" panose="020B0502040204020203" pitchFamily="34" charset="0"/>
                        </a:rPr>
                        <a:t>mmWave</a:t>
                      </a:r>
                      <a:r>
                        <a:rPr lang="en-US" sz="700" b="0" i="0" kern="1200" dirty="0">
                          <a:solidFill>
                            <a:schemeClr val="accent5"/>
                          </a:solidFill>
                          <a:effectLst/>
                          <a:latin typeface="+mn-lt"/>
                          <a:ea typeface="+mn-ea"/>
                          <a:cs typeface="Segoe UI Light" panose="020B0502040204020203" pitchFamily="34" charset="0"/>
                        </a:rPr>
                        <a:t> markets only]:</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5G-NR NSA (</a:t>
                      </a:r>
                      <a:r>
                        <a:rPr lang="en-US" sz="700" b="0" i="0" kern="1200" dirty="0" err="1">
                          <a:solidFill>
                            <a:schemeClr val="accent5"/>
                          </a:solidFill>
                          <a:effectLst/>
                          <a:latin typeface="+mn-lt"/>
                          <a:ea typeface="+mn-ea"/>
                          <a:cs typeface="Segoe UI Light" panose="020B0502040204020203" pitchFamily="34" charset="0"/>
                        </a:rPr>
                        <a:t>mmWave</a:t>
                      </a:r>
                      <a:r>
                        <a:rPr lang="en-US" sz="700" b="0" i="0" kern="1200" dirty="0">
                          <a:solidFill>
                            <a:schemeClr val="accent5"/>
                          </a:solidFill>
                          <a:effectLst/>
                          <a:latin typeface="+mn-lt"/>
                          <a:ea typeface="+mn-ea"/>
                          <a:cs typeface="Segoe UI Light" panose="020B0502040204020203" pitchFamily="34" charset="0"/>
                        </a:rPr>
                        <a:t>): Release 15 DL 64 QAM up to 4.2 Gbps  4xDL CA (400MHz), 2x2 MIMO </a:t>
                      </a:r>
                    </a:p>
                    <a:p>
                      <a:pPr>
                        <a:lnSpc>
                          <a:spcPct val="100000"/>
                        </a:lnSpc>
                        <a:spcAft>
                          <a:spcPts val="600"/>
                        </a:spcAft>
                      </a:pPr>
                      <a:r>
                        <a:rPr lang="en-US" sz="700" b="0" i="0" kern="1200" dirty="0">
                          <a:solidFill>
                            <a:schemeClr val="accent5"/>
                          </a:solidFill>
                          <a:effectLst/>
                          <a:latin typeface="+mn-lt"/>
                          <a:ea typeface="+mn-ea"/>
                          <a:cs typeface="Segoe UI Light" panose="020B0502040204020203" pitchFamily="34" charset="0"/>
                        </a:rPr>
                        <a:t>5G-NR NSA (</a:t>
                      </a:r>
                      <a:r>
                        <a:rPr lang="en-US" sz="700" b="0" i="0" kern="1200" dirty="0" err="1">
                          <a:solidFill>
                            <a:schemeClr val="accent5"/>
                          </a:solidFill>
                          <a:effectLst/>
                          <a:latin typeface="+mn-lt"/>
                          <a:ea typeface="+mn-ea"/>
                          <a:cs typeface="Segoe UI Light" panose="020B0502040204020203" pitchFamily="34" charset="0"/>
                        </a:rPr>
                        <a:t>mmWave</a:t>
                      </a:r>
                      <a:r>
                        <a:rPr lang="en-US" sz="700" b="0" i="0" kern="1200" dirty="0">
                          <a:solidFill>
                            <a:schemeClr val="accent5"/>
                          </a:solidFill>
                          <a:effectLst/>
                          <a:latin typeface="+mn-lt"/>
                          <a:ea typeface="+mn-ea"/>
                          <a:cs typeface="Segoe UI Light" panose="020B0502040204020203" pitchFamily="34" charset="0"/>
                        </a:rPr>
                        <a:t>): Release 15 UL 64 QAM, 2xUL CA (200MHz), 2x2 MIMO 5G-NR NSA (</a:t>
                      </a:r>
                      <a:r>
                        <a:rPr lang="en-US" sz="700" b="0" i="0" kern="1200" dirty="0" err="1">
                          <a:solidFill>
                            <a:schemeClr val="accent5"/>
                          </a:solidFill>
                          <a:effectLst/>
                          <a:latin typeface="+mn-lt"/>
                          <a:ea typeface="+mn-ea"/>
                          <a:cs typeface="Segoe UI Light" panose="020B0502040204020203" pitchFamily="34" charset="0"/>
                        </a:rPr>
                        <a:t>mmWave</a:t>
                      </a:r>
                      <a:r>
                        <a:rPr lang="en-US" sz="700" b="0" i="0" kern="1200" dirty="0">
                          <a:solidFill>
                            <a:schemeClr val="accent5"/>
                          </a:solidFill>
                          <a:effectLst/>
                          <a:latin typeface="+mn-lt"/>
                          <a:ea typeface="+mn-ea"/>
                          <a:cs typeface="Segoe UI Light" panose="020B0502040204020203" pitchFamily="34" charset="0"/>
                        </a:rPr>
                        <a:t>) Bands: n257, n260, n261</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[Sub-6 markets only]:</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5G-NR NSA (Sub-6): Release 15 DL 256 QAM up to 2.8 Gbps, 4x4 MIMO </a:t>
                      </a:r>
                      <a:br>
                        <a:rPr lang="en-US" sz="700" b="0" i="0" kern="1200" dirty="0">
                          <a:solidFill>
                            <a:schemeClr val="accent5"/>
                          </a:solidFill>
                          <a:effectLst/>
                          <a:latin typeface="+mn-lt"/>
                          <a:ea typeface="+mn-ea"/>
                          <a:cs typeface="Segoe UI Light" panose="020B0502040204020203" pitchFamily="34" charset="0"/>
                        </a:rPr>
                      </a:br>
                      <a:r>
                        <a:rPr lang="en-US" sz="700" b="0" i="0" kern="1200" dirty="0">
                          <a:solidFill>
                            <a:schemeClr val="accent5"/>
                          </a:solidFill>
                          <a:effectLst/>
                          <a:latin typeface="+mn-lt"/>
                          <a:ea typeface="+mn-ea"/>
                          <a:cs typeface="Segoe UI Light" panose="020B0502040204020203" pitchFamily="34" charset="0"/>
                        </a:rPr>
                        <a:t>5G-NR NSA (Sub-6): Release 15 UL 256 QAM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5G-NR NSA (Sub-6) Bands: n1, n2, n3, n5, n7, n8, n20, n25, n28, n38, n40, n41, n66, n71, n77, n78, n79</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Gigabit LTE - A Pro Release 15 with 4x4 MIMO and LAA LTE DL Cat 20, 256 QAM up to 2Gbps, 5xDL CA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LTE UL Cat 13, 64 QAM Contiguous 2X ULCA </a:t>
                      </a:r>
                      <a:br>
                        <a:rPr lang="en-US" sz="700" b="0" i="0" kern="1200" dirty="0">
                          <a:solidFill>
                            <a:schemeClr val="accent5"/>
                          </a:solidFill>
                          <a:effectLst/>
                          <a:latin typeface="+mn-lt"/>
                          <a:ea typeface="+mn-ea"/>
                          <a:cs typeface="Segoe UI Light" panose="020B0502040204020203" pitchFamily="34" charset="0"/>
                        </a:rPr>
                      </a:br>
                      <a:r>
                        <a:rPr lang="en-US" sz="700" b="0" i="0" kern="1200" dirty="0">
                          <a:solidFill>
                            <a:schemeClr val="accent5"/>
                          </a:solidFill>
                          <a:effectLst/>
                          <a:latin typeface="+mn-lt"/>
                          <a:ea typeface="+mn-ea"/>
                          <a:cs typeface="Segoe UI Light" panose="020B0502040204020203" pitchFamily="34" charset="0"/>
                        </a:rPr>
                        <a:t>LTE Bands: 1, 2, 3, 4, 5, 7, 8, 12, 13, 14, 19, 20, 25, 26, 28, 29, 30, 38, 39, 40, 41, 42, 46, 48, 66, 71  </a:t>
                      </a:r>
                    </a:p>
                    <a:p>
                      <a:pPr>
                        <a:lnSpc>
                          <a:spcPct val="100000"/>
                        </a:lnSpc>
                        <a:spcAft>
                          <a:spcPts val="300"/>
                        </a:spcAft>
                      </a:pPr>
                      <a:r>
                        <a:rPr lang="en-US" sz="700" b="0" i="0" kern="1200" dirty="0">
                          <a:solidFill>
                            <a:schemeClr val="accent5"/>
                          </a:solidFill>
                          <a:effectLst/>
                          <a:latin typeface="+mn-lt"/>
                          <a:ea typeface="+mn-ea"/>
                          <a:cs typeface="Segoe UI Light" panose="020B0502040204020203" pitchFamily="34" charset="0"/>
                        </a:rPr>
                        <a:t>WCDMA: 1,2,5,8 </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1001862">
                <a:tc>
                  <a:txBody>
                    <a:bodyPr/>
                    <a:lstStyle/>
                    <a:p>
                      <a:pPr marL="0" algn="r" defTabSz="754389" rtl="0" eaLnBrk="1" latinLnBrk="0" hangingPunct="1">
                        <a:lnSpc>
                          <a:spcPct val="100000"/>
                        </a:lnSpc>
                        <a:spcAft>
                          <a:spcPts val="200"/>
                        </a:spcAft>
                      </a:pPr>
                      <a:r>
                        <a:rPr lang="en-US" sz="700" b="0" i="0" kern="1200" cap="none" spc="40" baseline="0" dirty="0">
                          <a:solidFill>
                            <a:schemeClr val="accent1"/>
                          </a:solidFill>
                          <a:effectLst/>
                          <a:latin typeface="+mj-lt"/>
                          <a:ea typeface="+mn-ea"/>
                          <a:cs typeface="Segoe UI Semibold" panose="020B0502040204020203" pitchFamily="34" charset="0"/>
                        </a:rPr>
                        <a:t>BATTERY</a:t>
                      </a:r>
                      <a:br>
                        <a:rPr lang="en-US" sz="700" b="0" i="0" kern="1200" cap="none" spc="40" baseline="0" dirty="0">
                          <a:solidFill>
                            <a:schemeClr val="accent1"/>
                          </a:solidFill>
                          <a:effectLst/>
                          <a:latin typeface="+mj-lt"/>
                          <a:ea typeface="+mn-ea"/>
                          <a:cs typeface="Segoe UI Semibold" panose="020B0502040204020203" pitchFamily="34" charset="0"/>
                        </a:rPr>
                      </a:br>
                      <a:r>
                        <a:rPr lang="en-US" sz="700" b="0" i="0" kern="1200" cap="none" spc="40" baseline="0" dirty="0">
                          <a:solidFill>
                            <a:schemeClr val="accent1"/>
                          </a:solidFill>
                          <a:effectLst/>
                          <a:latin typeface="+mj-lt"/>
                          <a:ea typeface="+mn-ea"/>
                          <a:cs typeface="Segoe UI Semibold" panose="020B0502040204020203" pitchFamily="34" charset="0"/>
                        </a:rPr>
                        <a:t>CAPACITIES</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7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Battery Capacity Nominal (WH) 47.7 </a:t>
                      </a:r>
                      <a:r>
                        <a:rPr lang="en-US" sz="700" b="0" i="0" kern="1200" dirty="0" err="1">
                          <a:solidFill>
                            <a:schemeClr val="accent5"/>
                          </a:solidFill>
                          <a:effectLst/>
                          <a:latin typeface="+mn-lt"/>
                          <a:ea typeface="+mn-ea"/>
                          <a:cs typeface="Segoe UI" panose="020B0502040204020203" pitchFamily="34" charset="0"/>
                        </a:rPr>
                        <a:t>Wh</a:t>
                      </a:r>
                      <a:endParaRPr lang="en-US" sz="700" b="0" i="0" kern="1200" dirty="0">
                        <a:solidFill>
                          <a:schemeClr val="accent5"/>
                        </a:solidFill>
                        <a:effectLst/>
                        <a:latin typeface="+mn-lt"/>
                        <a:ea typeface="+mn-ea"/>
                        <a:cs typeface="Segoe UI" panose="020B0502040204020203" pitchFamily="34" charset="0"/>
                      </a:endParaRPr>
                    </a:p>
                    <a:p>
                      <a:pPr marL="0" algn="l" defTabSz="754389" rtl="0" eaLnBrk="1" latinLnBrk="0" hangingPunct="1">
                        <a:lnSpc>
                          <a:spcPct val="100000"/>
                        </a:lnSpc>
                        <a:spcAft>
                          <a:spcPts val="600"/>
                        </a:spcAft>
                      </a:pPr>
                      <a:r>
                        <a:rPr lang="en-US" sz="700" b="0" i="0" kern="1200" dirty="0">
                          <a:solidFill>
                            <a:schemeClr val="accent5"/>
                          </a:solidFill>
                          <a:effectLst/>
                          <a:latin typeface="+mn-lt"/>
                          <a:ea typeface="+mn-ea"/>
                          <a:cs typeface="Segoe UI" panose="020B0502040204020203" pitchFamily="34" charset="0"/>
                        </a:rPr>
                        <a:t>Battery Capacity Min (WH) 46.5 </a:t>
                      </a:r>
                      <a:r>
                        <a:rPr lang="en-US" sz="700" b="0" i="0" kern="1200" dirty="0" err="1">
                          <a:solidFill>
                            <a:schemeClr val="accent5"/>
                          </a:solidFill>
                          <a:effectLst/>
                          <a:latin typeface="+mn-lt"/>
                          <a:ea typeface="+mn-ea"/>
                          <a:cs typeface="Segoe UI" panose="020B0502040204020203" pitchFamily="34" charset="0"/>
                        </a:rPr>
                        <a:t>Wh</a:t>
                      </a:r>
                      <a:endParaRPr lang="en-US" sz="700" b="0" i="0" kern="1200" dirty="0">
                        <a:solidFill>
                          <a:schemeClr val="accent5"/>
                        </a:solidFill>
                        <a:effectLst/>
                        <a:latin typeface="+mn-lt"/>
                        <a:ea typeface="+mn-ea"/>
                        <a:cs typeface="Segoe UI" panose="020B0502040204020203" pitchFamily="34" charset="0"/>
                      </a:endParaRPr>
                    </a:p>
                    <a:p>
                      <a:pPr marL="0" algn="l" defTabSz="754389" rtl="0" eaLnBrk="1" latinLnBrk="0" hangingPunct="1">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Surface Pro 9 with 5G </a:t>
                      </a:r>
                    </a:p>
                    <a:p>
                      <a:pPr marL="0" algn="l" defTabSz="754389" rtl="0" eaLnBrk="1" latinLnBrk="0" hangingPunct="1">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Battery Capacity Nominal (WH) 47.7Wh </a:t>
                      </a:r>
                    </a:p>
                    <a:p>
                      <a:pPr marL="0" algn="l" defTabSz="754389" rtl="0" eaLnBrk="1" latinLnBrk="0" hangingPunct="1">
                        <a:lnSpc>
                          <a:spcPct val="100000"/>
                        </a:lnSpc>
                        <a:spcAft>
                          <a:spcPts val="200"/>
                        </a:spcAft>
                      </a:pPr>
                      <a:r>
                        <a:rPr lang="en-US" sz="700" b="0" i="0" kern="1200" dirty="0">
                          <a:solidFill>
                            <a:schemeClr val="accent5"/>
                          </a:solidFill>
                          <a:effectLst/>
                          <a:latin typeface="+mn-lt"/>
                          <a:ea typeface="+mn-ea"/>
                          <a:cs typeface="Segoe UI" panose="020B0502040204020203" pitchFamily="34" charset="0"/>
                        </a:rPr>
                        <a:t>Battery Capacity Min (WH) 46.5Wh </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450055"/>
                  </a:ext>
                </a:extLst>
              </a:tr>
            </a:tbl>
          </a:graphicData>
        </a:graphic>
      </p:graphicFrame>
    </p:spTree>
    <p:extLst>
      <p:ext uri="{BB962C8B-B14F-4D97-AF65-F5344CB8AC3E}">
        <p14:creationId xmlns:p14="http://schemas.microsoft.com/office/powerpoint/2010/main" val="221491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493842"/>
          </a:xfrm>
          <a:prstGeom prst="rect">
            <a:avLst/>
          </a:prstGeom>
          <a:noFill/>
        </p:spPr>
        <p:txBody>
          <a:bodyPr wrap="square" lIns="0" tIns="31173" rIns="0" bIns="31173" anchor="b">
            <a:spAutoFit/>
          </a:bodyPr>
          <a:lstStyle/>
          <a:p>
            <a:pPr defTabSz="311719"/>
            <a:r>
              <a:rPr lang="en-US" sz="2800">
                <a:solidFill>
                  <a:schemeClr val="accent5"/>
                </a:solidFill>
                <a:latin typeface="Segoe UI Light" panose="020B0502040204020203" pitchFamily="34" charset="0"/>
                <a:cs typeface="Segoe UI Light" panose="020B0502040204020203" pitchFamily="34" charset="0"/>
              </a:rPr>
              <a:t>Microsoft Surface Pro 9</a:t>
            </a:r>
          </a:p>
        </p:txBody>
      </p:sp>
      <p:graphicFrame>
        <p:nvGraphicFramePr>
          <p:cNvPr id="2" name="Table 1">
            <a:extLst>
              <a:ext uri="{FF2B5EF4-FFF2-40B4-BE49-F238E27FC236}">
                <a16:creationId xmlns:a16="http://schemas.microsoft.com/office/drawing/2014/main" id="{9B6CCE69-0455-421A-9E34-44D0F48B5993}"/>
              </a:ext>
            </a:extLst>
          </p:cNvPr>
          <p:cNvGraphicFramePr>
            <a:graphicFrameLocks noGrp="1"/>
          </p:cNvGraphicFramePr>
          <p:nvPr>
            <p:extLst>
              <p:ext uri="{D42A27DB-BD31-4B8C-83A1-F6EECF244321}">
                <p14:modId xmlns:p14="http://schemas.microsoft.com/office/powerpoint/2010/main" val="2424386803"/>
              </p:ext>
            </p:extLst>
          </p:nvPr>
        </p:nvGraphicFramePr>
        <p:xfrm>
          <a:off x="669829" y="1562101"/>
          <a:ext cx="3343371" cy="4048760"/>
        </p:xfrm>
        <a:graphic>
          <a:graphicData uri="http://schemas.openxmlformats.org/drawingml/2006/table">
            <a:tbl>
              <a:tblPr firstRow="1" bandRow="1">
                <a:tableStyleId>{5940675A-B579-460E-94D1-54222C63F5DA}</a:tableStyleId>
              </a:tblPr>
              <a:tblGrid>
                <a:gridCol w="993871">
                  <a:extLst>
                    <a:ext uri="{9D8B030D-6E8A-4147-A177-3AD203B41FA5}">
                      <a16:colId xmlns:a16="http://schemas.microsoft.com/office/drawing/2014/main" val="2635858750"/>
                    </a:ext>
                  </a:extLst>
                </a:gridCol>
                <a:gridCol w="2349500">
                  <a:extLst>
                    <a:ext uri="{9D8B030D-6E8A-4147-A177-3AD203B41FA5}">
                      <a16:colId xmlns:a16="http://schemas.microsoft.com/office/drawing/2014/main" val="2497383334"/>
                    </a:ext>
                  </a:extLst>
                </a:gridCol>
              </a:tblGrid>
              <a:tr h="461045">
                <a:tc>
                  <a:txBody>
                    <a:bodyPr/>
                    <a:lstStyle/>
                    <a:p>
                      <a:pPr algn="r">
                        <a:lnSpc>
                          <a:spcPct val="100000"/>
                        </a:lnSpc>
                        <a:spcAft>
                          <a:spcPts val="100"/>
                        </a:spcAft>
                      </a:pPr>
                      <a:r>
                        <a:rPr lang="en-US" sz="800" b="0" i="0" cap="none" spc="40" baseline="0">
                          <a:solidFill>
                            <a:schemeClr val="accent1"/>
                          </a:solidFill>
                          <a:effectLst/>
                          <a:latin typeface="+mj-lt"/>
                          <a:cs typeface="Segoe UI Semibold" panose="020B0502040204020203" pitchFamily="34" charset="0"/>
                        </a:rPr>
                        <a:t>SERVICEABILITY</a:t>
                      </a:r>
                      <a:r>
                        <a:rPr lang="en-US" sz="800" b="0" i="0" cap="none" spc="40" baseline="30000">
                          <a:solidFill>
                            <a:schemeClr val="accent1"/>
                          </a:solidFill>
                          <a:effectLst/>
                          <a:latin typeface="+mj-lt"/>
                          <a:cs typeface="Segoe UI Semibold" panose="020B0502040204020203" pitchFamily="34" charset="0"/>
                        </a:rPr>
                        <a:t>34</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Replaceable components include: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Display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Battery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Surface Connect Port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Thermal Module (Surface Pro 9 with 5G only)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Thermal Module with Fan (Surface Pro 9 only)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Cameras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Speakers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Buttons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Camera Deck (Surface Pro 9 with 5G only)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Wi-Fi Deck (Surface Pro 9 only)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Back Cover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Removable SSD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Removable SSD Door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Kickstand </a:t>
                      </a:r>
                    </a:p>
                    <a:p>
                      <a:pPr>
                        <a:lnSpc>
                          <a:spcPct val="100000"/>
                        </a:lnSpc>
                        <a:spcAft>
                          <a:spcPts val="200"/>
                        </a:spcAft>
                      </a:pPr>
                      <a:r>
                        <a:rPr lang="en-US" sz="800" b="0" i="0" kern="1200" dirty="0">
                          <a:solidFill>
                            <a:schemeClr val="accent5"/>
                          </a:solidFill>
                          <a:effectLst/>
                          <a:latin typeface="+mn-lt"/>
                          <a:ea typeface="+mn-ea"/>
                          <a:cs typeface="Segoe UI Light" panose="020B0502040204020203" pitchFamily="34" charset="0"/>
                        </a:rPr>
                        <a:t>Motherboard </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282665"/>
                  </a:ext>
                </a:extLst>
              </a:tr>
              <a:tr h="461045">
                <a:tc>
                  <a:txBody>
                    <a:bodyPr/>
                    <a:lstStyle/>
                    <a:p>
                      <a:pPr marL="0" algn="r" defTabSz="754389" rtl="0" eaLnBrk="1" latinLnBrk="0" hangingPunct="1">
                        <a:lnSpc>
                          <a:spcPct val="100000"/>
                        </a:lnSpc>
                        <a:spcAft>
                          <a:spcPts val="100"/>
                        </a:spcAft>
                      </a:pPr>
                      <a:r>
                        <a:rPr lang="en-US" sz="800" b="0" i="0" kern="1200" cap="none" spc="40" baseline="0" dirty="0">
                          <a:solidFill>
                            <a:schemeClr val="accent1"/>
                          </a:solidFill>
                          <a:effectLst/>
                          <a:latin typeface="+mj-lt"/>
                          <a:ea typeface="+mn-ea"/>
                          <a:cs typeface="Segoe UI Semibold" panose="020B0502040204020203" pitchFamily="34" charset="0"/>
                        </a:rPr>
                        <a:t>WHAT’S IN THE BOX </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Power Supply</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Quick Start Guide</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Safety and warranty documents</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Power Supply</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Quick Start Guide</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Safety and warranty documents</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SIM Card access tool</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82787"/>
                  </a:ext>
                </a:extLst>
              </a:tr>
            </a:tbl>
          </a:graphicData>
        </a:graphic>
      </p:graphicFrame>
      <p:graphicFrame>
        <p:nvGraphicFramePr>
          <p:cNvPr id="5" name="Table 4">
            <a:extLst>
              <a:ext uri="{FF2B5EF4-FFF2-40B4-BE49-F238E27FC236}">
                <a16:creationId xmlns:a16="http://schemas.microsoft.com/office/drawing/2014/main" id="{6E196912-CA17-35F3-A9CC-80E7B1F11EFD}"/>
              </a:ext>
            </a:extLst>
          </p:cNvPr>
          <p:cNvGraphicFramePr>
            <a:graphicFrameLocks noGrp="1"/>
          </p:cNvGraphicFramePr>
          <p:nvPr>
            <p:extLst>
              <p:ext uri="{D42A27DB-BD31-4B8C-83A1-F6EECF244321}">
                <p14:modId xmlns:p14="http://schemas.microsoft.com/office/powerpoint/2010/main" val="793078410"/>
              </p:ext>
            </p:extLst>
          </p:nvPr>
        </p:nvGraphicFramePr>
        <p:xfrm>
          <a:off x="8178799" y="1562101"/>
          <a:ext cx="3406871" cy="3840480"/>
        </p:xfrm>
        <a:graphic>
          <a:graphicData uri="http://schemas.openxmlformats.org/drawingml/2006/table">
            <a:tbl>
              <a:tblPr firstRow="1" bandRow="1">
                <a:tableStyleId>{5940675A-B579-460E-94D1-54222C63F5DA}</a:tableStyleId>
              </a:tblPr>
              <a:tblGrid>
                <a:gridCol w="977002">
                  <a:extLst>
                    <a:ext uri="{9D8B030D-6E8A-4147-A177-3AD203B41FA5}">
                      <a16:colId xmlns:a16="http://schemas.microsoft.com/office/drawing/2014/main" val="2635858750"/>
                    </a:ext>
                  </a:extLst>
                </a:gridCol>
                <a:gridCol w="2429869">
                  <a:extLst>
                    <a:ext uri="{9D8B030D-6E8A-4147-A177-3AD203B41FA5}">
                      <a16:colId xmlns:a16="http://schemas.microsoft.com/office/drawing/2014/main" val="2497383334"/>
                    </a:ext>
                  </a:extLst>
                </a:gridCol>
              </a:tblGrid>
              <a:tr h="573478">
                <a:tc>
                  <a:txBody>
                    <a:bodyPr/>
                    <a:lstStyle/>
                    <a:p>
                      <a:pPr marL="0" algn="r" defTabSz="754389" rtl="0" eaLnBrk="1" latinLnBrk="0" hangingPunct="1">
                        <a:lnSpc>
                          <a:spcPct val="100000"/>
                        </a:lnSpc>
                        <a:spcAft>
                          <a:spcPts val="200"/>
                        </a:spcAft>
                      </a:pPr>
                      <a:r>
                        <a:rPr lang="en-US" sz="800" b="0" i="0" kern="1200" cap="none" spc="40" baseline="0">
                          <a:solidFill>
                            <a:schemeClr val="accent1"/>
                          </a:solidFill>
                          <a:effectLst/>
                          <a:latin typeface="+mj-lt"/>
                          <a:ea typeface="+mn-ea"/>
                          <a:cs typeface="Segoe UI Semibold" panose="020B0502040204020203" pitchFamily="34" charset="0"/>
                        </a:rPr>
                        <a:t>RADIO FREQUENCY</a:t>
                      </a:r>
                      <a:br>
                        <a:rPr lang="en-US" sz="800" b="0" i="0" kern="1200" cap="none" spc="40" baseline="0">
                          <a:solidFill>
                            <a:schemeClr val="accent1"/>
                          </a:solidFill>
                          <a:effectLst/>
                          <a:latin typeface="+mj-lt"/>
                          <a:ea typeface="+mn-ea"/>
                          <a:cs typeface="Segoe UI Semibold" panose="020B0502040204020203" pitchFamily="34" charset="0"/>
                        </a:rPr>
                      </a:br>
                      <a:r>
                        <a:rPr lang="en-US" sz="800" b="0" i="0" kern="1200" cap="none" spc="40" baseline="0">
                          <a:solidFill>
                            <a:schemeClr val="accent1"/>
                          </a:solidFill>
                          <a:effectLst/>
                          <a:latin typeface="+mj-lt"/>
                          <a:ea typeface="+mn-ea"/>
                          <a:cs typeface="Segoe UI Semibold" panose="020B0502040204020203" pitchFamily="34" charset="0"/>
                        </a:rPr>
                        <a:t>(FRANCE ONLY)</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a:t>
                      </a:r>
                    </a:p>
                    <a:p>
                      <a:pPr>
                        <a:lnSpc>
                          <a:spcPct val="100000"/>
                        </a:lnSpc>
                        <a:spcAft>
                          <a:spcPts val="600"/>
                        </a:spcAft>
                      </a:pPr>
                      <a:r>
                        <a:rPr lang="fr-FR" sz="800" b="0" i="0" kern="1200" dirty="0">
                          <a:solidFill>
                            <a:schemeClr val="accent5"/>
                          </a:solidFill>
                          <a:effectLst/>
                          <a:latin typeface="+mn-lt"/>
                          <a:ea typeface="+mn-ea"/>
                          <a:cs typeface="Segoe UI" panose="020B0502040204020203" pitchFamily="34" charset="0"/>
                        </a:rPr>
                        <a:t>Le débit d’absorption spécifique (DAS) local quantifie l’exposition de l’utilisateur aux ondes électromagnétiques de l’équipement concerné. Le DAS maximal autorisé est de 0,911 W/kg pour le tronc et de 1,674 W/kg pour les membres</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5G</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Le débit d’absorption spécifique (DAS) local quantifie l’exposition de l’utilisateur aux ondes électromagnétiques de l’équipement concerné. Le DAS maximal autorisé est de 1.48 W/kg pour le tronc et de 1.48 W/kg pour les membres</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694226"/>
                  </a:ext>
                </a:extLst>
              </a:tr>
              <a:tr h="573478">
                <a:tc>
                  <a:txBody>
                    <a:bodyPr/>
                    <a:lstStyle/>
                    <a:p>
                      <a:pPr marL="0" algn="r" defTabSz="754389" rtl="0" eaLnBrk="1" latinLnBrk="0" hangingPunct="1">
                        <a:lnSpc>
                          <a:spcPct val="100000"/>
                        </a:lnSpc>
                        <a:spcAft>
                          <a:spcPts val="200"/>
                        </a:spcAft>
                      </a:pPr>
                      <a:r>
                        <a:rPr lang="en-US" sz="800" b="0" i="0" kern="1200" cap="none" spc="40" baseline="0" dirty="0">
                          <a:solidFill>
                            <a:schemeClr val="accent1"/>
                          </a:solidFill>
                          <a:effectLst/>
                          <a:latin typeface="+mj-lt"/>
                          <a:ea typeface="+mn-ea"/>
                          <a:cs typeface="Segoe UI Semibold" panose="020B0502040204020203" pitchFamily="34" charset="0"/>
                        </a:rPr>
                        <a:t>CAMERAS</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Windows Hello face </a:t>
                      </a:r>
                      <a:r>
                        <a:rPr lang="fr-FR" sz="800" b="0" i="0" kern="1200" dirty="0" err="1">
                          <a:solidFill>
                            <a:schemeClr val="accent5"/>
                          </a:solidFill>
                          <a:effectLst/>
                          <a:latin typeface="+mn-lt"/>
                          <a:ea typeface="+mn-ea"/>
                          <a:cs typeface="Segoe UI" panose="020B0502040204020203" pitchFamily="34" charset="0"/>
                        </a:rPr>
                        <a:t>authentication</a:t>
                      </a:r>
                      <a:r>
                        <a:rPr lang="fr-FR" sz="800" b="0" i="0" kern="1200" dirty="0">
                          <a:solidFill>
                            <a:schemeClr val="accent5"/>
                          </a:solidFill>
                          <a:effectLst/>
                          <a:latin typeface="+mn-lt"/>
                          <a:ea typeface="+mn-ea"/>
                          <a:cs typeface="Segoe UI" panose="020B0502040204020203" pitchFamily="34" charset="0"/>
                        </a:rPr>
                        <a:t> camera (front-</a:t>
                      </a:r>
                      <a:r>
                        <a:rPr lang="fr-FR" sz="800" b="0" i="0" kern="1200" dirty="0" err="1">
                          <a:solidFill>
                            <a:schemeClr val="accent5"/>
                          </a:solidFill>
                          <a:effectLst/>
                          <a:latin typeface="+mn-lt"/>
                          <a:ea typeface="+mn-ea"/>
                          <a:cs typeface="Segoe UI" panose="020B0502040204020203" pitchFamily="34" charset="0"/>
                        </a:rPr>
                        <a:t>facing</a:t>
                      </a:r>
                      <a:r>
                        <a:rPr lang="fr-FR" sz="800" b="0" i="0" kern="1200" dirty="0">
                          <a:solidFill>
                            <a:schemeClr val="accent5"/>
                          </a:solidFill>
                          <a:effectLst/>
                          <a:latin typeface="+mn-lt"/>
                          <a:ea typeface="+mn-ea"/>
                          <a:cs typeface="Segoe UI" panose="020B0502040204020203" pitchFamily="34" charset="0"/>
                        </a:rPr>
                        <a:t>)</a:t>
                      </a:r>
                    </a:p>
                    <a:p>
                      <a:pPr>
                        <a:lnSpc>
                          <a:spcPct val="100000"/>
                        </a:lnSpc>
                        <a:spcAft>
                          <a:spcPts val="600"/>
                        </a:spcAft>
                      </a:pPr>
                      <a:r>
                        <a:rPr lang="fr-FR" sz="800" b="0" i="0" kern="1200" dirty="0">
                          <a:solidFill>
                            <a:schemeClr val="accent5"/>
                          </a:solidFill>
                          <a:effectLst/>
                          <a:latin typeface="+mn-lt"/>
                          <a:ea typeface="+mn-ea"/>
                          <a:cs typeface="Segoe UI" panose="020B0502040204020203" pitchFamily="34" charset="0"/>
                        </a:rPr>
                        <a:t>Front-</a:t>
                      </a:r>
                      <a:r>
                        <a:rPr lang="fr-FR" sz="800" b="0" i="0" kern="1200" dirty="0" err="1">
                          <a:solidFill>
                            <a:schemeClr val="accent5"/>
                          </a:solidFill>
                          <a:effectLst/>
                          <a:latin typeface="+mn-lt"/>
                          <a:ea typeface="+mn-ea"/>
                          <a:cs typeface="Segoe UI" panose="020B0502040204020203" pitchFamily="34" charset="0"/>
                        </a:rPr>
                        <a:t>facing</a:t>
                      </a:r>
                      <a:r>
                        <a:rPr lang="fr-FR" sz="800" b="0" i="0" kern="1200" dirty="0">
                          <a:solidFill>
                            <a:schemeClr val="accent5"/>
                          </a:solidFill>
                          <a:effectLst/>
                          <a:latin typeface="+mn-lt"/>
                          <a:ea typeface="+mn-ea"/>
                          <a:cs typeface="Segoe UI" panose="020B0502040204020203" pitchFamily="34" charset="0"/>
                        </a:rPr>
                        <a:t> camera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1080p full HD </a:t>
                      </a:r>
                      <a:r>
                        <a:rPr lang="fr-FR" sz="800" b="0" i="0" kern="1200" dirty="0" err="1">
                          <a:solidFill>
                            <a:schemeClr val="accent5"/>
                          </a:solidFill>
                          <a:effectLst/>
                          <a:latin typeface="+mn-lt"/>
                          <a:ea typeface="+mn-ea"/>
                          <a:cs typeface="Segoe UI" panose="020B0502040204020203" pitchFamily="34" charset="0"/>
                        </a:rPr>
                        <a:t>video</a:t>
                      </a:r>
                      <a:r>
                        <a:rPr lang="fr-FR" sz="800" b="0" i="0" kern="1200" dirty="0">
                          <a:solidFill>
                            <a:schemeClr val="accent5"/>
                          </a:solidFill>
                          <a:effectLst/>
                          <a:latin typeface="+mn-lt"/>
                          <a:ea typeface="+mn-ea"/>
                          <a:cs typeface="Segoe UI" panose="020B0502040204020203" pitchFamily="34" charset="0"/>
                        </a:rPr>
                        <a:t> 10.0MP </a:t>
                      </a:r>
                      <a:r>
                        <a:rPr lang="fr-FR" sz="800" b="0" i="0" kern="1200" dirty="0" err="1">
                          <a:solidFill>
                            <a:schemeClr val="accent5"/>
                          </a:solidFill>
                          <a:effectLst/>
                          <a:latin typeface="+mn-lt"/>
                          <a:ea typeface="+mn-ea"/>
                          <a:cs typeface="Segoe UI" panose="020B0502040204020203" pitchFamily="34" charset="0"/>
                        </a:rPr>
                        <a:t>rear-facing</a:t>
                      </a:r>
                      <a:r>
                        <a:rPr lang="fr-FR" sz="800" b="0" i="0" kern="1200" dirty="0">
                          <a:solidFill>
                            <a:schemeClr val="accent5"/>
                          </a:solidFill>
                          <a:effectLst/>
                          <a:latin typeface="+mn-lt"/>
                          <a:ea typeface="+mn-ea"/>
                          <a:cs typeface="Segoe UI" panose="020B0502040204020203" pitchFamily="34" charset="0"/>
                        </a:rPr>
                        <a:t> autofocus camera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1080p HD and 4k </a:t>
                      </a:r>
                      <a:r>
                        <a:rPr lang="fr-FR" sz="800" b="0" i="0" kern="1200" dirty="0" err="1">
                          <a:solidFill>
                            <a:schemeClr val="accent5"/>
                          </a:solidFill>
                          <a:effectLst/>
                          <a:latin typeface="+mn-lt"/>
                          <a:ea typeface="+mn-ea"/>
                          <a:cs typeface="Segoe UI" panose="020B0502040204020203" pitchFamily="34" charset="0"/>
                        </a:rPr>
                        <a:t>video</a:t>
                      </a:r>
                      <a:endParaRPr lang="fr-FR" sz="800" b="0" i="0" kern="1200" dirty="0">
                        <a:solidFill>
                          <a:schemeClr val="accent5"/>
                        </a:solidFill>
                        <a:effectLst/>
                        <a:latin typeface="+mn-lt"/>
                        <a:ea typeface="+mn-ea"/>
                        <a:cs typeface="Segoe UI" panose="020B0502040204020203" pitchFamily="34" charset="0"/>
                      </a:endParaRP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5G</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Windows Hello face </a:t>
                      </a:r>
                      <a:r>
                        <a:rPr lang="fr-FR" sz="800" b="0" i="0" kern="1200" dirty="0" err="1">
                          <a:solidFill>
                            <a:schemeClr val="accent5"/>
                          </a:solidFill>
                          <a:effectLst/>
                          <a:latin typeface="+mn-lt"/>
                          <a:ea typeface="+mn-ea"/>
                          <a:cs typeface="Segoe UI" panose="020B0502040204020203" pitchFamily="34" charset="0"/>
                        </a:rPr>
                        <a:t>authentication</a:t>
                      </a:r>
                      <a:r>
                        <a:rPr lang="fr-FR" sz="800" b="0" i="0" kern="1200" dirty="0">
                          <a:solidFill>
                            <a:schemeClr val="accent5"/>
                          </a:solidFill>
                          <a:effectLst/>
                          <a:latin typeface="+mn-lt"/>
                          <a:ea typeface="+mn-ea"/>
                          <a:cs typeface="Segoe UI" panose="020B0502040204020203" pitchFamily="34" charset="0"/>
                        </a:rPr>
                        <a:t> camera (front-</a:t>
                      </a:r>
                      <a:r>
                        <a:rPr lang="fr-FR" sz="800" b="0" i="0" kern="1200" dirty="0" err="1">
                          <a:solidFill>
                            <a:schemeClr val="accent5"/>
                          </a:solidFill>
                          <a:effectLst/>
                          <a:latin typeface="+mn-lt"/>
                          <a:ea typeface="+mn-ea"/>
                          <a:cs typeface="Segoe UI" panose="020B0502040204020203" pitchFamily="34" charset="0"/>
                        </a:rPr>
                        <a:t>facing</a:t>
                      </a:r>
                      <a:r>
                        <a:rPr lang="fr-FR" sz="800" b="0" i="0" kern="1200" dirty="0">
                          <a:solidFill>
                            <a:schemeClr val="accent5"/>
                          </a:solidFill>
                          <a:effectLst/>
                          <a:latin typeface="+mn-lt"/>
                          <a:ea typeface="+mn-ea"/>
                          <a:cs typeface="Segoe UI" panose="020B0502040204020203" pitchFamily="34" charset="0"/>
                        </a:rPr>
                        <a:t>)</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Front-</a:t>
                      </a:r>
                      <a:r>
                        <a:rPr lang="fr-FR" sz="800" b="0" i="0" kern="1200" dirty="0" err="1">
                          <a:solidFill>
                            <a:schemeClr val="accent5"/>
                          </a:solidFill>
                          <a:effectLst/>
                          <a:latin typeface="+mn-lt"/>
                          <a:ea typeface="+mn-ea"/>
                          <a:cs typeface="Segoe UI" panose="020B0502040204020203" pitchFamily="34" charset="0"/>
                        </a:rPr>
                        <a:t>facing</a:t>
                      </a:r>
                      <a:r>
                        <a:rPr lang="fr-FR" sz="800" b="0" i="0" kern="1200" dirty="0">
                          <a:solidFill>
                            <a:schemeClr val="accent5"/>
                          </a:solidFill>
                          <a:effectLst/>
                          <a:latin typeface="+mn-lt"/>
                          <a:ea typeface="+mn-ea"/>
                          <a:cs typeface="Segoe UI" panose="020B0502040204020203" pitchFamily="34" charset="0"/>
                        </a:rPr>
                        <a:t> camera with1080p full HD </a:t>
                      </a:r>
                      <a:r>
                        <a:rPr lang="fr-FR" sz="800" b="0" i="0" kern="1200" dirty="0" err="1">
                          <a:solidFill>
                            <a:schemeClr val="accent5"/>
                          </a:solidFill>
                          <a:effectLst/>
                          <a:latin typeface="+mn-lt"/>
                          <a:ea typeface="+mn-ea"/>
                          <a:cs typeface="Segoe UI" panose="020B0502040204020203" pitchFamily="34" charset="0"/>
                        </a:rPr>
                        <a:t>video</a:t>
                      </a:r>
                      <a:r>
                        <a:rPr lang="fr-FR" sz="800" b="0" i="0" kern="1200" dirty="0">
                          <a:solidFill>
                            <a:schemeClr val="accent5"/>
                          </a:solidFill>
                          <a:effectLst/>
                          <a:latin typeface="+mn-lt"/>
                          <a:ea typeface="+mn-ea"/>
                          <a:cs typeface="Segoe UI" panose="020B0502040204020203" pitchFamily="34" charset="0"/>
                        </a:rPr>
                        <a:t> 10.0 MP </a:t>
                      </a:r>
                      <a:r>
                        <a:rPr lang="fr-FR" sz="800" b="0" i="0" kern="1200" dirty="0" err="1">
                          <a:solidFill>
                            <a:schemeClr val="accent5"/>
                          </a:solidFill>
                          <a:effectLst/>
                          <a:latin typeface="+mn-lt"/>
                          <a:ea typeface="+mn-ea"/>
                          <a:cs typeface="Segoe UI" panose="020B0502040204020203" pitchFamily="34" charset="0"/>
                        </a:rPr>
                        <a:t>rear-facing</a:t>
                      </a:r>
                      <a:r>
                        <a:rPr lang="fr-FR" sz="800" b="0" i="0" kern="1200" dirty="0">
                          <a:solidFill>
                            <a:schemeClr val="accent5"/>
                          </a:solidFill>
                          <a:effectLst/>
                          <a:latin typeface="+mn-lt"/>
                          <a:ea typeface="+mn-ea"/>
                          <a:cs typeface="Segoe UI" panose="020B0502040204020203" pitchFamily="34" charset="0"/>
                        </a:rPr>
                        <a:t> autofocus camera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1080p HD and 4k </a:t>
                      </a:r>
                      <a:r>
                        <a:rPr lang="fr-FR" sz="800" b="0" i="0" kern="1200" dirty="0" err="1">
                          <a:solidFill>
                            <a:schemeClr val="accent5"/>
                          </a:solidFill>
                          <a:effectLst/>
                          <a:latin typeface="+mn-lt"/>
                          <a:ea typeface="+mn-ea"/>
                          <a:cs typeface="Segoe UI" panose="020B0502040204020203" pitchFamily="34" charset="0"/>
                        </a:rPr>
                        <a:t>video</a:t>
                      </a:r>
                      <a:endParaRPr lang="fr-FR" sz="800" b="0" i="0" kern="1200" dirty="0">
                        <a:solidFill>
                          <a:schemeClr val="accent5"/>
                        </a:solidFill>
                        <a:effectLst/>
                        <a:latin typeface="+mn-lt"/>
                        <a:ea typeface="+mn-ea"/>
                        <a:cs typeface="Segoe UI" panose="020B0502040204020203" pitchFamily="34" charset="0"/>
                      </a:endParaRP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853790"/>
                  </a:ext>
                </a:extLst>
              </a:tr>
            </a:tbl>
          </a:graphicData>
        </a:graphic>
      </p:graphicFrame>
      <p:graphicFrame>
        <p:nvGraphicFramePr>
          <p:cNvPr id="6" name="Table 5">
            <a:extLst>
              <a:ext uri="{FF2B5EF4-FFF2-40B4-BE49-F238E27FC236}">
                <a16:creationId xmlns:a16="http://schemas.microsoft.com/office/drawing/2014/main" id="{8B37F9F9-CF91-FCBA-F837-D812476280F0}"/>
              </a:ext>
            </a:extLst>
          </p:cNvPr>
          <p:cNvGraphicFramePr>
            <a:graphicFrameLocks noGrp="1"/>
          </p:cNvGraphicFramePr>
          <p:nvPr>
            <p:extLst>
              <p:ext uri="{D42A27DB-BD31-4B8C-83A1-F6EECF244321}">
                <p14:modId xmlns:p14="http://schemas.microsoft.com/office/powerpoint/2010/main" val="4188457568"/>
              </p:ext>
            </p:extLst>
          </p:nvPr>
        </p:nvGraphicFramePr>
        <p:xfrm>
          <a:off x="4190898" y="1562101"/>
          <a:ext cx="3810203" cy="4287520"/>
        </p:xfrm>
        <a:graphic>
          <a:graphicData uri="http://schemas.openxmlformats.org/drawingml/2006/table">
            <a:tbl>
              <a:tblPr firstRow="1" bandRow="1">
                <a:tableStyleId>{5940675A-B579-460E-94D1-54222C63F5DA}</a:tableStyleId>
              </a:tblPr>
              <a:tblGrid>
                <a:gridCol w="1268162">
                  <a:extLst>
                    <a:ext uri="{9D8B030D-6E8A-4147-A177-3AD203B41FA5}">
                      <a16:colId xmlns:a16="http://schemas.microsoft.com/office/drawing/2014/main" val="2635858750"/>
                    </a:ext>
                  </a:extLst>
                </a:gridCol>
                <a:gridCol w="2542041">
                  <a:extLst>
                    <a:ext uri="{9D8B030D-6E8A-4147-A177-3AD203B41FA5}">
                      <a16:colId xmlns:a16="http://schemas.microsoft.com/office/drawing/2014/main" val="2497383334"/>
                    </a:ext>
                  </a:extLst>
                </a:gridCol>
              </a:tblGrid>
              <a:tr h="442655">
                <a:tc>
                  <a:txBody>
                    <a:bodyPr/>
                    <a:lstStyle/>
                    <a:p>
                      <a:pPr marL="0" algn="r" defTabSz="754389" rtl="0" eaLnBrk="1" latinLnBrk="0" hangingPunct="1">
                        <a:lnSpc>
                          <a:spcPct val="100000"/>
                        </a:lnSpc>
                        <a:spcAft>
                          <a:spcPts val="100"/>
                        </a:spcAft>
                      </a:pPr>
                      <a:r>
                        <a:rPr lang="en-US" sz="800" b="0" i="0" kern="1200" cap="none" spc="40" baseline="0" dirty="0">
                          <a:solidFill>
                            <a:schemeClr val="accent1"/>
                          </a:solidFill>
                          <a:effectLst/>
                          <a:latin typeface="+mj-lt"/>
                          <a:ea typeface="+mn-ea"/>
                          <a:cs typeface="Segoe UI Semibold" panose="020B0502040204020203" pitchFamily="34" charset="0"/>
                        </a:rPr>
                        <a:t>PEN AND ACCESSORIES</a:t>
                      </a:r>
                      <a:br>
                        <a:rPr lang="en-US" sz="800" b="0" i="0" kern="1200" cap="none" spc="40" baseline="0" dirty="0">
                          <a:solidFill>
                            <a:schemeClr val="accent1"/>
                          </a:solidFill>
                          <a:effectLst/>
                          <a:latin typeface="+mj-lt"/>
                          <a:ea typeface="+mn-ea"/>
                          <a:cs typeface="Segoe UI Semibold" panose="020B0502040204020203" pitchFamily="34" charset="0"/>
                        </a:rPr>
                      </a:br>
                      <a:r>
                        <a:rPr lang="en-US" sz="800" b="0" i="0" kern="1200" cap="none" spc="40" baseline="0" dirty="0">
                          <a:solidFill>
                            <a:schemeClr val="accent1"/>
                          </a:solidFill>
                          <a:effectLst/>
                          <a:latin typeface="+mj-lt"/>
                          <a:ea typeface="+mn-ea"/>
                          <a:cs typeface="Segoe UI Semibold" panose="020B0502040204020203" pitchFamily="34" charset="0"/>
                        </a:rPr>
                        <a:t>COMPATIBILITY</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9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Designed for Surface Slim Pen 2</a:t>
                      </a:r>
                      <a:r>
                        <a:rPr lang="en-US" sz="800" b="0" i="0" kern="1200" baseline="30000" dirty="0">
                          <a:solidFill>
                            <a:schemeClr val="accent5"/>
                          </a:solidFill>
                          <a:effectLst/>
                          <a:latin typeface="+mn-lt"/>
                          <a:ea typeface="+mn-ea"/>
                          <a:cs typeface="Segoe UI" panose="020B0502040204020203" pitchFamily="34" charset="0"/>
                        </a:rPr>
                        <a:t>12</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Integrated storage and wireless charging for Surface Slim Pen 2</a:t>
                      </a:r>
                      <a:r>
                        <a:rPr lang="en-US" sz="800" b="0" i="0" kern="1200" baseline="30000" dirty="0">
                          <a:solidFill>
                            <a:schemeClr val="accent5"/>
                          </a:solidFill>
                          <a:effectLst/>
                          <a:latin typeface="+mn-lt"/>
                          <a:ea typeface="+mn-ea"/>
                          <a:cs typeface="Segoe UI" panose="020B0502040204020203" pitchFamily="34" charset="0"/>
                        </a:rPr>
                        <a:t>13</a:t>
                      </a:r>
                      <a:r>
                        <a:rPr lang="en-US" sz="800" b="0" i="0" kern="1200" dirty="0">
                          <a:solidFill>
                            <a:schemeClr val="accent5"/>
                          </a:solidFill>
                          <a:effectLst/>
                          <a:latin typeface="+mn-lt"/>
                          <a:ea typeface="+mn-ea"/>
                          <a:cs typeface="Segoe UI" panose="020B0502040204020203" pitchFamily="34" charset="0"/>
                        </a:rPr>
                        <a:t> with Surface Pro  Signature Keyboard*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Supports tactile signals14 with Surface Slim Pen 2</a:t>
                      </a:r>
                      <a:r>
                        <a:rPr lang="en-US" sz="800" b="0" i="0" kern="1200" baseline="30000" dirty="0">
                          <a:solidFill>
                            <a:schemeClr val="accent5"/>
                          </a:solidFill>
                          <a:effectLst/>
                          <a:latin typeface="+mn-lt"/>
                          <a:ea typeface="+mn-ea"/>
                          <a:cs typeface="Segoe UI" panose="020B0502040204020203" pitchFamily="34" charset="0"/>
                        </a:rPr>
                        <a:t>15</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Supports Microsoft Pen Protocol (MPP)</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9 with 5G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Designed for Surface Slim Pen 2</a:t>
                      </a:r>
                      <a:r>
                        <a:rPr lang="en-US" sz="800" b="0" i="0" kern="1200" baseline="30000" dirty="0">
                          <a:solidFill>
                            <a:schemeClr val="accent5"/>
                          </a:solidFill>
                          <a:effectLst/>
                          <a:latin typeface="+mn-lt"/>
                          <a:ea typeface="+mn-ea"/>
                          <a:cs typeface="Segoe UI" panose="020B0502040204020203" pitchFamily="34" charset="0"/>
                        </a:rPr>
                        <a:t>16</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Integrated storage and wireless charging for Surface Slim Pen 2</a:t>
                      </a:r>
                      <a:r>
                        <a:rPr lang="en-US" sz="800" b="0" i="0" kern="1200" baseline="30000" dirty="0">
                          <a:solidFill>
                            <a:schemeClr val="accent5"/>
                          </a:solidFill>
                          <a:effectLst/>
                          <a:latin typeface="+mn-lt"/>
                          <a:ea typeface="+mn-ea"/>
                          <a:cs typeface="Segoe UI" panose="020B0502040204020203" pitchFamily="34" charset="0"/>
                        </a:rPr>
                        <a:t>17</a:t>
                      </a:r>
                      <a:r>
                        <a:rPr lang="en-US" sz="800" b="0" i="0" kern="1200" dirty="0">
                          <a:solidFill>
                            <a:schemeClr val="accent5"/>
                          </a:solidFill>
                          <a:effectLst/>
                          <a:latin typeface="+mn-lt"/>
                          <a:ea typeface="+mn-ea"/>
                          <a:cs typeface="Segoe UI" panose="020B0502040204020203" pitchFamily="34" charset="0"/>
                        </a:rPr>
                        <a:t> with Surface Pro </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Signature Keyboard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Supports tactile signals</a:t>
                      </a:r>
                      <a:r>
                        <a:rPr lang="en-US" sz="800" b="0" i="0" kern="1200" baseline="30000" dirty="0">
                          <a:solidFill>
                            <a:schemeClr val="accent5"/>
                          </a:solidFill>
                          <a:effectLst/>
                          <a:latin typeface="+mn-lt"/>
                          <a:ea typeface="+mn-ea"/>
                          <a:cs typeface="Segoe UI" panose="020B0502040204020203" pitchFamily="34" charset="0"/>
                        </a:rPr>
                        <a:t>18</a:t>
                      </a:r>
                      <a:r>
                        <a:rPr lang="en-US" sz="800" b="0" i="0" kern="1200" dirty="0">
                          <a:solidFill>
                            <a:schemeClr val="accent5"/>
                          </a:solidFill>
                          <a:effectLst/>
                          <a:latin typeface="+mn-lt"/>
                          <a:ea typeface="+mn-ea"/>
                          <a:cs typeface="Segoe UI" panose="020B0502040204020203" pitchFamily="34" charset="0"/>
                        </a:rPr>
                        <a:t> with Surface Slim Pen 2</a:t>
                      </a:r>
                      <a:r>
                        <a:rPr lang="en-US" sz="800" b="0" i="0" kern="1200" baseline="30000" dirty="0">
                          <a:solidFill>
                            <a:schemeClr val="accent5"/>
                          </a:solidFill>
                          <a:effectLst/>
                          <a:latin typeface="+mn-lt"/>
                          <a:ea typeface="+mn-ea"/>
                          <a:cs typeface="Segoe UI" panose="020B0502040204020203" pitchFamily="34" charset="0"/>
                        </a:rPr>
                        <a:t>19 </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Supports Microsoft Pen Protocol (MPP)</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Keyboard Compatibility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Signature Keyboard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Keyboard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X Signature Keyboard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X Keyboard</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282665"/>
                  </a:ext>
                </a:extLst>
              </a:tr>
              <a:tr h="268544">
                <a:tc>
                  <a:txBody>
                    <a:bodyPr/>
                    <a:lstStyle/>
                    <a:p>
                      <a:pPr algn="r">
                        <a:lnSpc>
                          <a:spcPct val="100000"/>
                        </a:lnSpc>
                        <a:spcAft>
                          <a:spcPts val="200"/>
                        </a:spcAft>
                      </a:pPr>
                      <a:r>
                        <a:rPr lang="en-US" sz="800" b="0" i="0" cap="none" spc="40" baseline="0" dirty="0">
                          <a:solidFill>
                            <a:schemeClr val="accent1"/>
                          </a:solidFill>
                          <a:effectLst/>
                          <a:latin typeface="+mj-lt"/>
                          <a:cs typeface="Segoe UI Semibold" panose="020B0502040204020203" pitchFamily="34" charset="0"/>
                        </a:rPr>
                        <a:t>SUSTAINABILITY</a:t>
                      </a:r>
                      <a:r>
                        <a:rPr lang="en-US" sz="800" b="0" i="0" cap="none" spc="40" baseline="30000" dirty="0">
                          <a:solidFill>
                            <a:schemeClr val="accent1"/>
                          </a:solidFill>
                          <a:effectLst/>
                          <a:latin typeface="+mj-lt"/>
                          <a:cs typeface="Segoe UI Semibold" panose="020B0502040204020203" pitchFamily="34" charset="0"/>
                        </a:rPr>
                        <a:t>31</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Meets ENERGY STAR® requirements  </a:t>
                      </a:r>
                    </a:p>
                    <a:p>
                      <a:pPr marL="0" algn="l" defTabSz="754389" rtl="0" eaLnBrk="1" latinLnBrk="0" hangingPunct="1">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Registered EPEAT® Gold in the US and Canada</a:t>
                      </a:r>
                      <a:r>
                        <a:rPr lang="en-US" sz="800" b="0" i="0" kern="1200" baseline="30000" dirty="0">
                          <a:solidFill>
                            <a:schemeClr val="accent5"/>
                          </a:solidFill>
                          <a:effectLst/>
                          <a:latin typeface="+mn-lt"/>
                          <a:ea typeface="+mn-ea"/>
                          <a:cs typeface="Segoe UI" panose="020B0502040204020203" pitchFamily="34" charset="0"/>
                        </a:rPr>
                        <a:t>32</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1"/>
                          </a:solidFill>
                          <a:effectLst/>
                          <a:latin typeface="+mj-lt"/>
                          <a:ea typeface="+mn-ea"/>
                          <a:cs typeface="Segoe UI Semibold" panose="020B0502040204020203" pitchFamily="34" charset="0"/>
                          <a:hlinkClick r:id="rId4">
                            <a:extLst>
                              <a:ext uri="{A12FA001-AC4F-418D-AE19-62706E023703}">
                                <ahyp:hlinkClr xmlns:ahyp="http://schemas.microsoft.com/office/drawing/2018/hyperlinkcolor" val="tx"/>
                              </a:ext>
                            </a:extLst>
                          </a:hlinkClick>
                        </a:rPr>
                        <a:t>Sustainable Products &amp; Solutions | Microsoft CSR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Meets ENERGY STAR® requirements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Registered EPEAT® Gold in the US and Canada</a:t>
                      </a:r>
                      <a:r>
                        <a:rPr lang="en-US" sz="800" b="0" i="0" kern="1200" baseline="30000" dirty="0">
                          <a:solidFill>
                            <a:schemeClr val="accent5"/>
                          </a:solidFill>
                          <a:effectLst/>
                          <a:latin typeface="+mn-lt"/>
                          <a:ea typeface="+mn-ea"/>
                          <a:cs typeface="Segoe UI" panose="020B0502040204020203" pitchFamily="34" charset="0"/>
                        </a:rPr>
                        <a:t>33</a:t>
                      </a:r>
                    </a:p>
                    <a:p>
                      <a:pPr>
                        <a:lnSpc>
                          <a:spcPct val="100000"/>
                        </a:lnSpc>
                        <a:spcAft>
                          <a:spcPts val="200"/>
                        </a:spcAft>
                      </a:pPr>
                      <a:r>
                        <a:rPr lang="en-US" sz="800" b="0" i="0" kern="1200" dirty="0">
                          <a:solidFill>
                            <a:schemeClr val="accent1"/>
                          </a:solidFill>
                          <a:effectLst/>
                          <a:latin typeface="+mj-lt"/>
                          <a:ea typeface="+mn-ea"/>
                          <a:cs typeface="Segoe UI Semibold" panose="020B0502040204020203" pitchFamily="34" charset="0"/>
                          <a:hlinkClick r:id="rId4">
                            <a:extLst>
                              <a:ext uri="{A12FA001-AC4F-418D-AE19-62706E023703}">
                                <ahyp:hlinkClr xmlns:ahyp="http://schemas.microsoft.com/office/drawing/2018/hyperlinkcolor" val="tx"/>
                              </a:ext>
                            </a:extLst>
                          </a:hlinkClick>
                        </a:rPr>
                        <a:t>Sustainable Products &amp; Solutions | Microsoft CSR </a:t>
                      </a:r>
                      <a:endParaRPr lang="en-US" sz="800" b="0" i="0" kern="1200" dirty="0">
                        <a:solidFill>
                          <a:schemeClr val="accent1"/>
                        </a:solidFill>
                        <a:effectLst/>
                        <a:latin typeface="+mj-lt"/>
                        <a:ea typeface="+mn-ea"/>
                        <a:cs typeface="Segoe UI Semibold" panose="020B0502040204020203" pitchFamily="34" charset="0"/>
                      </a:endParaRP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574737"/>
                  </a:ext>
                </a:extLst>
              </a:tr>
            </a:tbl>
          </a:graphicData>
        </a:graphic>
      </p:graphicFrame>
    </p:spTree>
    <p:extLst>
      <p:ext uri="{BB962C8B-B14F-4D97-AF65-F5344CB8AC3E}">
        <p14:creationId xmlns:p14="http://schemas.microsoft.com/office/powerpoint/2010/main" val="34672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493842"/>
          </a:xfrm>
          <a:prstGeom prst="rect">
            <a:avLst/>
          </a:prstGeom>
          <a:noFill/>
        </p:spPr>
        <p:txBody>
          <a:bodyPr wrap="square" lIns="0" tIns="31173" rIns="0" bIns="31173" anchor="b">
            <a:spAutoFit/>
          </a:bodyPr>
          <a:lstStyle/>
          <a:p>
            <a:pPr defTabSz="311719"/>
            <a:r>
              <a:rPr lang="en-US" sz="2800">
                <a:solidFill>
                  <a:schemeClr val="accent5"/>
                </a:solidFill>
                <a:latin typeface="Segoe UI Light" panose="020B0502040204020203" pitchFamily="34" charset="0"/>
                <a:cs typeface="Segoe UI Light" panose="020B0502040204020203" pitchFamily="34" charset="0"/>
              </a:rPr>
              <a:t>Microsoft Surface Pro 9</a:t>
            </a:r>
          </a:p>
        </p:txBody>
      </p:sp>
      <p:graphicFrame>
        <p:nvGraphicFramePr>
          <p:cNvPr id="5" name="Table 4">
            <a:extLst>
              <a:ext uri="{FF2B5EF4-FFF2-40B4-BE49-F238E27FC236}">
                <a16:creationId xmlns:a16="http://schemas.microsoft.com/office/drawing/2014/main" id="{6E196912-CA17-35F3-A9CC-80E7B1F11EFD}"/>
              </a:ext>
            </a:extLst>
          </p:cNvPr>
          <p:cNvGraphicFramePr>
            <a:graphicFrameLocks noGrp="1"/>
          </p:cNvGraphicFramePr>
          <p:nvPr>
            <p:extLst>
              <p:ext uri="{D42A27DB-BD31-4B8C-83A1-F6EECF244321}">
                <p14:modId xmlns:p14="http://schemas.microsoft.com/office/powerpoint/2010/main" val="140228928"/>
              </p:ext>
            </p:extLst>
          </p:nvPr>
        </p:nvGraphicFramePr>
        <p:xfrm>
          <a:off x="5978633" y="1562101"/>
          <a:ext cx="4782859" cy="475996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35858750"/>
                    </a:ext>
                  </a:extLst>
                </a:gridCol>
                <a:gridCol w="3411259">
                  <a:extLst>
                    <a:ext uri="{9D8B030D-6E8A-4147-A177-3AD203B41FA5}">
                      <a16:colId xmlns:a16="http://schemas.microsoft.com/office/drawing/2014/main" val="2497383334"/>
                    </a:ext>
                  </a:extLst>
                </a:gridCol>
              </a:tblGrid>
              <a:tr h="1239520">
                <a:tc>
                  <a:txBody>
                    <a:bodyPr/>
                    <a:lstStyle/>
                    <a:p>
                      <a:pPr algn="r">
                        <a:lnSpc>
                          <a:spcPct val="100000"/>
                        </a:lnSpc>
                        <a:spcAft>
                          <a:spcPts val="200"/>
                        </a:spcAft>
                      </a:pPr>
                      <a:r>
                        <a:rPr lang="en-US" sz="800" b="0" i="0" cap="none" spc="40" baseline="0" dirty="0">
                          <a:solidFill>
                            <a:schemeClr val="accent1"/>
                          </a:solidFill>
                          <a:effectLst/>
                          <a:latin typeface="+mj-lt"/>
                          <a:cs typeface="Segoe UI Semibold" panose="020B0502040204020203" pitchFamily="34" charset="0"/>
                        </a:rPr>
                        <a:t>SECURITY</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TPM 2.0 chip for enterprise-grade  security and BitLocker support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Enterprise-grade protection with Windows Hello face sign-in  </a:t>
                      </a:r>
                    </a:p>
                    <a:p>
                      <a:pPr marL="0" algn="l" defTabSz="754389" rtl="0" eaLnBrk="1" latinLnBrk="0" hangingPunct="1">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Windows 11 Secured-core PC</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Enhanced security with Microsoft Pluton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Enterprise-grade protection with Windows Hello face sign-in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Windows 11 Secured-core PC</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854301"/>
                  </a:ext>
                </a:extLst>
              </a:tr>
              <a:tr h="1000760">
                <a:tc>
                  <a:txBody>
                    <a:bodyPr/>
                    <a:lstStyle/>
                    <a:p>
                      <a:pPr marL="0" algn="r" defTabSz="754389" rtl="0" eaLnBrk="1" latinLnBrk="0" hangingPunct="1">
                        <a:lnSpc>
                          <a:spcPct val="100000"/>
                        </a:lnSpc>
                        <a:spcAft>
                          <a:spcPts val="200"/>
                        </a:spcAft>
                      </a:pPr>
                      <a:r>
                        <a:rPr lang="en-US" sz="800" b="0" i="0" kern="1200" cap="none" spc="40" baseline="0" dirty="0">
                          <a:solidFill>
                            <a:schemeClr val="accent1"/>
                          </a:solidFill>
                          <a:effectLst/>
                          <a:latin typeface="+mj-lt"/>
                          <a:ea typeface="+mn-ea"/>
                          <a:cs typeface="Segoe UI Semibold" panose="020B0502040204020203" pitchFamily="34" charset="0"/>
                        </a:rPr>
                        <a:t>AUDIO</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Dual far-field Studio Mics </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2W stereo speakers with Dolby® Atmos®</a:t>
                      </a:r>
                      <a:r>
                        <a:rPr lang="en-US" sz="800" b="0" i="0" kern="1200" baseline="30000" dirty="0">
                          <a:solidFill>
                            <a:schemeClr val="accent5"/>
                          </a:solidFill>
                          <a:effectLst/>
                          <a:latin typeface="+mn-lt"/>
                          <a:ea typeface="+mn-ea"/>
                          <a:cs typeface="Segoe UI" panose="020B0502040204020203" pitchFamily="34" charset="0"/>
                        </a:rPr>
                        <a:t>9</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Dual far-field Studio Mics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2W stereo speakers </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192308"/>
                  </a:ext>
                </a:extLst>
              </a:tr>
              <a:tr h="1264920">
                <a:tc>
                  <a:txBody>
                    <a:bodyPr/>
                    <a:lstStyle/>
                    <a:p>
                      <a:pPr marL="0" algn="r" defTabSz="754389" rtl="0" eaLnBrk="1" latinLnBrk="0" hangingPunct="1">
                        <a:lnSpc>
                          <a:spcPct val="100000"/>
                        </a:lnSpc>
                        <a:spcAft>
                          <a:spcPts val="200"/>
                        </a:spcAft>
                      </a:pPr>
                      <a:r>
                        <a:rPr lang="en-US" sz="800" b="0" i="0" kern="1200" cap="none" spc="40" baseline="0" dirty="0">
                          <a:solidFill>
                            <a:schemeClr val="accent1"/>
                          </a:solidFill>
                          <a:effectLst/>
                          <a:latin typeface="+mj-lt"/>
                          <a:ea typeface="+mn-ea"/>
                          <a:cs typeface="Segoe UI Semibold" panose="020B0502040204020203" pitchFamily="34" charset="0"/>
                        </a:rPr>
                        <a:t>ENERGY USAGE</a:t>
                      </a:r>
                      <a:br>
                        <a:rPr lang="en-US" sz="800" b="0" i="0" kern="1200" cap="none" spc="40" baseline="0" dirty="0">
                          <a:solidFill>
                            <a:schemeClr val="accent1"/>
                          </a:solidFill>
                          <a:effectLst/>
                          <a:latin typeface="+mj-lt"/>
                          <a:ea typeface="+mn-ea"/>
                          <a:cs typeface="Segoe UI Semibold" panose="020B0502040204020203" pitchFamily="34" charset="0"/>
                        </a:rPr>
                      </a:br>
                      <a:r>
                        <a:rPr lang="en-US" sz="800" b="0" i="0" kern="1200" cap="none" spc="40" baseline="0" dirty="0">
                          <a:solidFill>
                            <a:schemeClr val="accent1"/>
                          </a:solidFill>
                          <a:effectLst/>
                          <a:latin typeface="+mj-lt"/>
                          <a:ea typeface="+mn-ea"/>
                          <a:cs typeface="Segoe UI Semibold" panose="020B0502040204020203" pitchFamily="34" charset="0"/>
                        </a:rPr>
                        <a:t>(JAPAN ONLY)</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a:t>
                      </a:r>
                    </a:p>
                    <a:p>
                      <a:pPr>
                        <a:lnSpc>
                          <a:spcPct val="100000"/>
                        </a:lnSpc>
                        <a:spcAft>
                          <a:spcPts val="200"/>
                        </a:spcAft>
                      </a:pPr>
                      <a:r>
                        <a:rPr lang="ja-JP" altLang="en-US" sz="800" b="0" i="0" kern="1200" dirty="0">
                          <a:solidFill>
                            <a:schemeClr val="accent5"/>
                          </a:solidFill>
                          <a:effectLst/>
                          <a:latin typeface="+mn-lt"/>
                          <a:ea typeface="+mn-ea"/>
                          <a:cs typeface="Segoe UI" panose="020B0502040204020203" pitchFamily="34" charset="0"/>
                        </a:rPr>
                        <a:t>エネルギー消費効率 </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 </a:t>
                      </a:r>
                      <a:r>
                        <a:rPr lang="ja-JP" altLang="en-US" sz="800" b="0" i="0" kern="1200" dirty="0">
                          <a:solidFill>
                            <a:schemeClr val="accent5"/>
                          </a:solidFill>
                          <a:effectLst/>
                          <a:latin typeface="+mn-lt"/>
                          <a:ea typeface="+mn-ea"/>
                          <a:cs typeface="Segoe UI" panose="020B0502040204020203" pitchFamily="34" charset="0"/>
                        </a:rPr>
                        <a:t>構成：</a:t>
                      </a:r>
                      <a:r>
                        <a:rPr lang="en-US" altLang="ja-JP" sz="800" b="0" i="0" kern="1200" dirty="0">
                          <a:solidFill>
                            <a:schemeClr val="accent5"/>
                          </a:solidFill>
                          <a:effectLst/>
                          <a:latin typeface="+mn-lt"/>
                          <a:ea typeface="+mn-ea"/>
                          <a:cs typeface="Segoe UI" panose="020B0502040204020203" pitchFamily="34" charset="0"/>
                        </a:rPr>
                        <a:t>12</a:t>
                      </a:r>
                      <a:r>
                        <a:rPr lang="ja-JP" altLang="en-US" sz="800" b="0" i="0" kern="1200" dirty="0">
                          <a:solidFill>
                            <a:schemeClr val="accent5"/>
                          </a:solidFill>
                          <a:effectLst/>
                          <a:latin typeface="+mn-lt"/>
                          <a:ea typeface="+mn-ea"/>
                          <a:cs typeface="Segoe UI" panose="020B0502040204020203" pitchFamily="34" charset="0"/>
                        </a:rPr>
                        <a:t>区分 </a:t>
                      </a:r>
                      <a:r>
                        <a:rPr lang="en-US" altLang="ja-JP" sz="800" b="0" i="0" kern="1200" dirty="0">
                          <a:solidFill>
                            <a:schemeClr val="accent5"/>
                          </a:solidFill>
                          <a:effectLst/>
                          <a:latin typeface="+mn-lt"/>
                          <a:ea typeface="+mn-ea"/>
                          <a:cs typeface="Segoe UI" panose="020B0502040204020203" pitchFamily="34" charset="0"/>
                        </a:rPr>
                        <a:t>16.4</a:t>
                      </a:r>
                      <a:r>
                        <a:rPr lang="fr-FR" sz="800" b="0" i="0" kern="1200" dirty="0">
                          <a:solidFill>
                            <a:schemeClr val="accent5"/>
                          </a:solidFill>
                          <a:effectLst/>
                          <a:latin typeface="+mn-lt"/>
                          <a:ea typeface="+mn-ea"/>
                          <a:cs typeface="Segoe UI" panose="020B0502040204020203" pitchFamily="34" charset="0"/>
                        </a:rPr>
                        <a:t>kWh/</a:t>
                      </a:r>
                      <a:r>
                        <a:rPr lang="ja-JP" altLang="en-US" sz="800" b="0" i="0" kern="1200" dirty="0">
                          <a:solidFill>
                            <a:schemeClr val="accent5"/>
                          </a:solidFill>
                          <a:effectLst/>
                          <a:latin typeface="+mn-lt"/>
                          <a:ea typeface="+mn-ea"/>
                          <a:cs typeface="Segoe UI" panose="020B0502040204020203" pitchFamily="34" charset="0"/>
                        </a:rPr>
                        <a:t>年</a:t>
                      </a:r>
                      <a:r>
                        <a:rPr lang="en-US" altLang="ja-JP" sz="800" b="0" i="0" kern="1200" dirty="0">
                          <a:solidFill>
                            <a:schemeClr val="accent5"/>
                          </a:solidFill>
                          <a:effectLst/>
                          <a:latin typeface="+mn-lt"/>
                          <a:ea typeface="+mn-ea"/>
                          <a:cs typeface="Segoe UI" panose="020B0502040204020203" pitchFamily="34" charset="0"/>
                        </a:rPr>
                        <a:t>(</a:t>
                      </a:r>
                      <a:r>
                        <a:rPr lang="fr-FR" sz="800" b="0" i="0" kern="1200" dirty="0">
                          <a:solidFill>
                            <a:schemeClr val="accent5"/>
                          </a:solidFill>
                          <a:effectLst/>
                          <a:latin typeface="+mn-lt"/>
                          <a:ea typeface="+mn-ea"/>
                          <a:cs typeface="Segoe UI" panose="020B0502040204020203" pitchFamily="34" charset="0"/>
                        </a:rPr>
                        <a:t>AAA)</a:t>
                      </a:r>
                    </a:p>
                    <a:p>
                      <a:pPr>
                        <a:lnSpc>
                          <a:spcPct val="100000"/>
                        </a:lnSpc>
                        <a:spcAft>
                          <a:spcPts val="600"/>
                        </a:spcAft>
                      </a:pPr>
                      <a:r>
                        <a:rPr lang="fr-FR" sz="800" b="0" i="0" kern="1200" dirty="0">
                          <a:solidFill>
                            <a:schemeClr val="accent5"/>
                          </a:solidFill>
                          <a:effectLst/>
                          <a:latin typeface="+mn-lt"/>
                          <a:ea typeface="+mn-ea"/>
                          <a:cs typeface="Segoe UI" panose="020B0502040204020203" pitchFamily="34" charset="0"/>
                        </a:rPr>
                        <a:t>(2022</a:t>
                      </a:r>
                      <a:r>
                        <a:rPr lang="ja-JP" altLang="en-US" sz="800" b="0" i="0" kern="1200" dirty="0">
                          <a:solidFill>
                            <a:schemeClr val="accent5"/>
                          </a:solidFill>
                          <a:effectLst/>
                          <a:latin typeface="+mn-lt"/>
                          <a:ea typeface="+mn-ea"/>
                          <a:cs typeface="Segoe UI" panose="020B0502040204020203" pitchFamily="34" charset="0"/>
                        </a:rPr>
                        <a:t>年度省エネ達成率</a:t>
                      </a:r>
                      <a:r>
                        <a:rPr lang="en-US" altLang="ja-JP" sz="800" b="0" i="0" kern="1200" dirty="0">
                          <a:solidFill>
                            <a:schemeClr val="accent5"/>
                          </a:solidFill>
                          <a:effectLst/>
                          <a:latin typeface="+mn-lt"/>
                          <a:ea typeface="+mn-ea"/>
                          <a:cs typeface="Segoe UI" panose="020B0502040204020203" pitchFamily="34" charset="0"/>
                        </a:rPr>
                        <a:t>)</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 </a:t>
                      </a:r>
                      <a:r>
                        <a:rPr lang="fr-FR" sz="800" b="0" i="0" kern="1200" dirty="0" err="1">
                          <a:solidFill>
                            <a:schemeClr val="accent5"/>
                          </a:solidFill>
                          <a:effectLst/>
                          <a:latin typeface="+mn-lt"/>
                          <a:ea typeface="+mn-ea"/>
                          <a:cs typeface="Segoe UI" panose="020B0502040204020203" pitchFamily="34" charset="0"/>
                        </a:rPr>
                        <a:t>with</a:t>
                      </a:r>
                      <a:r>
                        <a:rPr lang="fr-FR" sz="800" b="0" i="0" kern="1200" dirty="0">
                          <a:solidFill>
                            <a:schemeClr val="accent5"/>
                          </a:solidFill>
                          <a:effectLst/>
                          <a:latin typeface="+mn-lt"/>
                          <a:ea typeface="+mn-ea"/>
                          <a:cs typeface="Segoe UI" panose="020B0502040204020203" pitchFamily="34" charset="0"/>
                        </a:rPr>
                        <a:t> 5G</a:t>
                      </a:r>
                    </a:p>
                    <a:p>
                      <a:pPr>
                        <a:lnSpc>
                          <a:spcPct val="100000"/>
                        </a:lnSpc>
                        <a:spcAft>
                          <a:spcPts val="200"/>
                        </a:spcAft>
                      </a:pPr>
                      <a:r>
                        <a:rPr lang="ja-JP" altLang="en-US" sz="800" b="0" i="0" kern="1200" dirty="0">
                          <a:solidFill>
                            <a:schemeClr val="accent5"/>
                          </a:solidFill>
                          <a:effectLst/>
                          <a:latin typeface="+mn-lt"/>
                          <a:ea typeface="+mn-ea"/>
                          <a:cs typeface="Segoe UI" panose="020B0502040204020203" pitchFamily="34" charset="0"/>
                        </a:rPr>
                        <a:t>エネルギー消費効率 </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Surface Pro 9 </a:t>
                      </a:r>
                      <a:r>
                        <a:rPr lang="ja-JP" altLang="en-US" sz="800" b="0" i="0" kern="1200" dirty="0">
                          <a:solidFill>
                            <a:schemeClr val="accent5"/>
                          </a:solidFill>
                          <a:effectLst/>
                          <a:latin typeface="+mn-lt"/>
                          <a:ea typeface="+mn-ea"/>
                          <a:cs typeface="Segoe UI" panose="020B0502040204020203" pitchFamily="34" charset="0"/>
                        </a:rPr>
                        <a:t>構成：</a:t>
                      </a:r>
                      <a:r>
                        <a:rPr lang="en-US" altLang="ja-JP" sz="800" b="0" i="0" kern="1200" dirty="0">
                          <a:solidFill>
                            <a:schemeClr val="accent5"/>
                          </a:solidFill>
                          <a:effectLst/>
                          <a:latin typeface="+mn-lt"/>
                          <a:ea typeface="+mn-ea"/>
                          <a:cs typeface="Segoe UI" panose="020B0502040204020203" pitchFamily="34" charset="0"/>
                        </a:rPr>
                        <a:t>12</a:t>
                      </a:r>
                      <a:r>
                        <a:rPr lang="ja-JP" altLang="en-US" sz="800" b="0" i="0" kern="1200" dirty="0">
                          <a:solidFill>
                            <a:schemeClr val="accent5"/>
                          </a:solidFill>
                          <a:effectLst/>
                          <a:latin typeface="+mn-lt"/>
                          <a:ea typeface="+mn-ea"/>
                          <a:cs typeface="Segoe UI" panose="020B0502040204020203" pitchFamily="34" charset="0"/>
                        </a:rPr>
                        <a:t>区分 </a:t>
                      </a:r>
                      <a:r>
                        <a:rPr lang="en-US" altLang="ja-JP" sz="800" b="0" i="0" kern="1200" dirty="0">
                          <a:solidFill>
                            <a:schemeClr val="accent5"/>
                          </a:solidFill>
                          <a:effectLst/>
                          <a:latin typeface="+mn-lt"/>
                          <a:ea typeface="+mn-ea"/>
                          <a:cs typeface="Segoe UI" panose="020B0502040204020203" pitchFamily="34" charset="0"/>
                        </a:rPr>
                        <a:t>10.8</a:t>
                      </a:r>
                      <a:r>
                        <a:rPr lang="fr-FR" sz="800" b="0" i="0" kern="1200" dirty="0">
                          <a:solidFill>
                            <a:schemeClr val="accent5"/>
                          </a:solidFill>
                          <a:effectLst/>
                          <a:latin typeface="+mn-lt"/>
                          <a:ea typeface="+mn-ea"/>
                          <a:cs typeface="Segoe UI" panose="020B0502040204020203" pitchFamily="34" charset="0"/>
                        </a:rPr>
                        <a:t>kWh/</a:t>
                      </a:r>
                      <a:r>
                        <a:rPr lang="ja-JP" altLang="en-US" sz="800" b="0" i="0" kern="1200" dirty="0">
                          <a:solidFill>
                            <a:schemeClr val="accent5"/>
                          </a:solidFill>
                          <a:effectLst/>
                          <a:latin typeface="+mn-lt"/>
                          <a:ea typeface="+mn-ea"/>
                          <a:cs typeface="Segoe UI" panose="020B0502040204020203" pitchFamily="34" charset="0"/>
                        </a:rPr>
                        <a:t>年</a:t>
                      </a:r>
                      <a:r>
                        <a:rPr lang="en-US" altLang="ja-JP" sz="800" b="0" i="0" kern="1200" dirty="0">
                          <a:solidFill>
                            <a:schemeClr val="accent5"/>
                          </a:solidFill>
                          <a:effectLst/>
                          <a:latin typeface="+mn-lt"/>
                          <a:ea typeface="+mn-ea"/>
                          <a:cs typeface="Segoe UI" panose="020B0502040204020203" pitchFamily="34" charset="0"/>
                        </a:rPr>
                        <a:t>(</a:t>
                      </a:r>
                      <a:r>
                        <a:rPr lang="fr-FR" sz="800" b="0" i="0" kern="1200" dirty="0">
                          <a:solidFill>
                            <a:schemeClr val="accent5"/>
                          </a:solidFill>
                          <a:effectLst/>
                          <a:latin typeface="+mn-lt"/>
                          <a:ea typeface="+mn-ea"/>
                          <a:cs typeface="Segoe UI" panose="020B0502040204020203" pitchFamily="34" charset="0"/>
                        </a:rPr>
                        <a:t>AAA)</a:t>
                      </a:r>
                    </a:p>
                    <a:p>
                      <a:pPr>
                        <a:lnSpc>
                          <a:spcPct val="100000"/>
                        </a:lnSpc>
                        <a:spcAft>
                          <a:spcPts val="200"/>
                        </a:spcAft>
                      </a:pPr>
                      <a:r>
                        <a:rPr lang="fr-FR" sz="800" b="0" i="0" kern="1200" dirty="0">
                          <a:solidFill>
                            <a:schemeClr val="accent5"/>
                          </a:solidFill>
                          <a:effectLst/>
                          <a:latin typeface="+mn-lt"/>
                          <a:ea typeface="+mn-ea"/>
                          <a:cs typeface="Segoe UI" panose="020B0502040204020203" pitchFamily="34" charset="0"/>
                        </a:rPr>
                        <a:t>(2022</a:t>
                      </a:r>
                      <a:r>
                        <a:rPr lang="ja-JP" altLang="en-US" sz="800" b="0" i="0" kern="1200" dirty="0">
                          <a:solidFill>
                            <a:schemeClr val="accent5"/>
                          </a:solidFill>
                          <a:effectLst/>
                          <a:latin typeface="+mn-lt"/>
                          <a:ea typeface="+mn-ea"/>
                          <a:cs typeface="Segoe UI" panose="020B0502040204020203" pitchFamily="34" charset="0"/>
                        </a:rPr>
                        <a:t>年度省エネ達成率</a:t>
                      </a:r>
                      <a:r>
                        <a:rPr lang="en-US" altLang="ja-JP" sz="800" b="0" i="0" kern="1200" dirty="0">
                          <a:solidFill>
                            <a:schemeClr val="accent5"/>
                          </a:solidFill>
                          <a:effectLst/>
                          <a:latin typeface="+mn-lt"/>
                          <a:ea typeface="+mn-ea"/>
                          <a:cs typeface="Segoe UI" panose="020B0502040204020203" pitchFamily="34" charset="0"/>
                        </a:rPr>
                        <a:t>)</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351398"/>
                  </a:ext>
                </a:extLst>
              </a:tr>
              <a:tr h="843280">
                <a:tc>
                  <a:txBody>
                    <a:bodyPr/>
                    <a:lstStyle/>
                    <a:p>
                      <a:pPr marL="0" algn="r" defTabSz="754389" rtl="0" eaLnBrk="1" latinLnBrk="0" hangingPunct="1">
                        <a:lnSpc>
                          <a:spcPct val="100000"/>
                        </a:lnSpc>
                        <a:spcAft>
                          <a:spcPts val="200"/>
                        </a:spcAft>
                      </a:pPr>
                      <a:r>
                        <a:rPr lang="en-US" sz="800" b="0" i="0" kern="1200" cap="none" spc="40" baseline="0" dirty="0">
                          <a:solidFill>
                            <a:schemeClr val="accent1"/>
                          </a:solidFill>
                          <a:effectLst/>
                          <a:latin typeface="+mj-lt"/>
                          <a:ea typeface="+mn-ea"/>
                          <a:cs typeface="Segoe UI Semibold" panose="020B0502040204020203" pitchFamily="34" charset="0"/>
                        </a:rPr>
                        <a:t>GRAPHICS</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Intel® Iris® Xe graphics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Microsoft SQ® 3 Adreno™ </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8CX Gen 3</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7298806"/>
                  </a:ext>
                </a:extLst>
              </a:tr>
            </a:tbl>
          </a:graphicData>
        </a:graphic>
      </p:graphicFrame>
      <p:graphicFrame>
        <p:nvGraphicFramePr>
          <p:cNvPr id="7" name="Table 6">
            <a:extLst>
              <a:ext uri="{FF2B5EF4-FFF2-40B4-BE49-F238E27FC236}">
                <a16:creationId xmlns:a16="http://schemas.microsoft.com/office/drawing/2014/main" id="{C8C1E362-4BC4-9CD1-037A-FAC754F590AF}"/>
              </a:ext>
            </a:extLst>
          </p:cNvPr>
          <p:cNvGraphicFramePr>
            <a:graphicFrameLocks noGrp="1"/>
          </p:cNvGraphicFramePr>
          <p:nvPr>
            <p:extLst>
              <p:ext uri="{D42A27DB-BD31-4B8C-83A1-F6EECF244321}">
                <p14:modId xmlns:p14="http://schemas.microsoft.com/office/powerpoint/2010/main" val="2697630768"/>
              </p:ext>
            </p:extLst>
          </p:nvPr>
        </p:nvGraphicFramePr>
        <p:xfrm>
          <a:off x="669829" y="1562101"/>
          <a:ext cx="5191430" cy="4701540"/>
        </p:xfrm>
        <a:graphic>
          <a:graphicData uri="http://schemas.openxmlformats.org/drawingml/2006/table">
            <a:tbl>
              <a:tblPr firstRow="1" bandRow="1">
                <a:tableStyleId>{5940675A-B579-460E-94D1-54222C63F5DA}</a:tableStyleId>
              </a:tblPr>
              <a:tblGrid>
                <a:gridCol w="1044671">
                  <a:extLst>
                    <a:ext uri="{9D8B030D-6E8A-4147-A177-3AD203B41FA5}">
                      <a16:colId xmlns:a16="http://schemas.microsoft.com/office/drawing/2014/main" val="2635858750"/>
                    </a:ext>
                  </a:extLst>
                </a:gridCol>
                <a:gridCol w="4146759">
                  <a:extLst>
                    <a:ext uri="{9D8B030D-6E8A-4147-A177-3AD203B41FA5}">
                      <a16:colId xmlns:a16="http://schemas.microsoft.com/office/drawing/2014/main" val="2497383334"/>
                    </a:ext>
                  </a:extLst>
                </a:gridCol>
              </a:tblGrid>
              <a:tr h="1498410">
                <a:tc>
                  <a:txBody>
                    <a:bodyPr/>
                    <a:lstStyle/>
                    <a:p>
                      <a:pPr marL="0" algn="r" defTabSz="754389" rtl="0" eaLnBrk="1" latinLnBrk="0" hangingPunct="1">
                        <a:lnSpc>
                          <a:spcPct val="100000"/>
                        </a:lnSpc>
                        <a:spcAft>
                          <a:spcPts val="100"/>
                        </a:spcAft>
                      </a:pPr>
                      <a:r>
                        <a:rPr lang="en-US" sz="800" b="0" i="0" kern="1200" cap="none" spc="40" baseline="0" dirty="0">
                          <a:solidFill>
                            <a:schemeClr val="accent1"/>
                          </a:solidFill>
                          <a:effectLst/>
                          <a:latin typeface="+mj-lt"/>
                          <a:ea typeface="+mn-ea"/>
                          <a:cs typeface="Segoe UI Semibold" panose="020B0502040204020203" pitchFamily="34" charset="0"/>
                        </a:rPr>
                        <a:t>SOFTWARE</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Windows 11 Pro or Windows 10 Pro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Preloaded Microsoft 365 Apps</a:t>
                      </a:r>
                      <a:r>
                        <a:rPr lang="en-US" sz="800" b="0" i="0" kern="1200" baseline="30000" dirty="0">
                          <a:solidFill>
                            <a:schemeClr val="accent5"/>
                          </a:solidFill>
                          <a:effectLst/>
                          <a:latin typeface="+mn-lt"/>
                          <a:ea typeface="+mn-ea"/>
                          <a:cs typeface="Segoe UI" panose="020B0502040204020203" pitchFamily="34" charset="0"/>
                        </a:rPr>
                        <a:t>23</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Microsoft 365 Business Standard, Microsoft 365 Business Premium,</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or Microsoft 365 Apps 30-day trial</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Windows 11 Pro on ARM</a:t>
                      </a:r>
                      <a:r>
                        <a:rPr lang="en-US" sz="800" b="0" i="0" kern="1200" baseline="30000" dirty="0">
                          <a:solidFill>
                            <a:schemeClr val="accent5"/>
                          </a:solidFill>
                          <a:effectLst/>
                          <a:latin typeface="+mn-lt"/>
                          <a:ea typeface="+mn-ea"/>
                          <a:cs typeface="Segoe UI" panose="020B0502040204020203" pitchFamily="34" charset="0"/>
                        </a:rPr>
                        <a:t>28</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Preloaded Microsoft 365 Apps</a:t>
                      </a:r>
                      <a:r>
                        <a:rPr lang="en-US" sz="800" b="0" i="0" kern="1200" baseline="30000" dirty="0">
                          <a:solidFill>
                            <a:schemeClr val="accent5"/>
                          </a:solidFill>
                          <a:effectLst/>
                          <a:latin typeface="+mn-lt"/>
                          <a:ea typeface="+mn-ea"/>
                          <a:cs typeface="Segoe UI" panose="020B0502040204020203" pitchFamily="34" charset="0"/>
                        </a:rPr>
                        <a:t>29</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Microsoft 365 Business Standard, Microsoft 365 Business Premium,</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or Microsoft 365 Apps 30-day trial</a:t>
                      </a:r>
                      <a:r>
                        <a:rPr lang="en-US" sz="800" b="0" i="0" kern="1200" baseline="30000" dirty="0">
                          <a:solidFill>
                            <a:schemeClr val="accent5"/>
                          </a:solidFill>
                          <a:effectLst/>
                          <a:latin typeface="+mn-lt"/>
                          <a:ea typeface="+mn-ea"/>
                          <a:cs typeface="Segoe UI" panose="020B0502040204020203" pitchFamily="34" charset="0"/>
                        </a:rPr>
                        <a:t>30</a:t>
                      </a:r>
                      <a:r>
                        <a:rPr lang="en-US" sz="800" b="0" i="0" kern="1200" dirty="0">
                          <a:solidFill>
                            <a:schemeClr val="accent5"/>
                          </a:solidFill>
                          <a:effectLst/>
                          <a:latin typeface="+mn-lt"/>
                          <a:ea typeface="+mn-ea"/>
                          <a:cs typeface="Segoe UI" panose="020B0502040204020203" pitchFamily="34" charset="0"/>
                        </a:rPr>
                        <a:t> </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282665"/>
                  </a:ext>
                </a:extLst>
              </a:tr>
              <a:tr h="656520">
                <a:tc>
                  <a:txBody>
                    <a:bodyPr/>
                    <a:lstStyle/>
                    <a:p>
                      <a:pPr marL="0" algn="r" defTabSz="754389" rtl="0" eaLnBrk="1" latinLnBrk="0" hangingPunct="1">
                        <a:lnSpc>
                          <a:spcPct val="100000"/>
                        </a:lnSpc>
                        <a:spcAft>
                          <a:spcPts val="100"/>
                        </a:spcAft>
                      </a:pPr>
                      <a:r>
                        <a:rPr lang="en-US" sz="800" b="0" i="0" kern="1200" cap="none" spc="40" baseline="0">
                          <a:solidFill>
                            <a:schemeClr val="accent1"/>
                          </a:solidFill>
                          <a:effectLst/>
                          <a:latin typeface="+mj-lt"/>
                          <a:ea typeface="+mn-ea"/>
                          <a:cs typeface="Segoe UI Semibold" panose="020B0502040204020203" pitchFamily="34" charset="0"/>
                        </a:rPr>
                        <a:t>SENSORS</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Accelerometer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Gyroscope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Magnetometer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Ambient Color Sensor (Brightness and Color)</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415733"/>
                  </a:ext>
                </a:extLst>
              </a:tr>
              <a:tr h="1179162">
                <a:tc>
                  <a:txBody>
                    <a:bodyPr/>
                    <a:lstStyle/>
                    <a:p>
                      <a:pPr marL="0" algn="r" defTabSz="754389" rtl="0" eaLnBrk="1" latinLnBrk="0" hangingPunct="1">
                        <a:lnSpc>
                          <a:spcPct val="100000"/>
                        </a:lnSpc>
                        <a:spcAft>
                          <a:spcPts val="100"/>
                        </a:spcAft>
                      </a:pPr>
                      <a:r>
                        <a:rPr lang="en-US" sz="800" b="0" i="0" kern="1200" cap="none" spc="40" baseline="0">
                          <a:solidFill>
                            <a:schemeClr val="accent1"/>
                          </a:solidFill>
                          <a:effectLst/>
                          <a:latin typeface="+mj-lt"/>
                          <a:ea typeface="+mn-ea"/>
                          <a:cs typeface="Segoe UI Semibold" panose="020B0502040204020203" pitchFamily="34" charset="0"/>
                        </a:rPr>
                        <a:t>ACCESSIBILITY</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Compatible with Surface Adaptive Kit </a:t>
                      </a: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Compatible with Microsoft adaptive accessories</a:t>
                      </a:r>
                    </a:p>
                    <a:p>
                      <a:pPr marL="0" algn="l" defTabSz="754389" rtl="0" eaLnBrk="1" latinLnBrk="0" hangingPunct="1">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Include Windows Accessibility </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Feature – Learn More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mj-lt"/>
                          <a:ea typeface="+mn-ea"/>
                          <a:cs typeface="Segoe UI Semibold" panose="020B0502040204020203" pitchFamily="34" charset="0"/>
                          <a:hlinkClick r:id="rId4"/>
                        </a:rPr>
                        <a:t>Accessibility Features | Microsoft Accessibility</a:t>
                      </a:r>
                      <a:endParaRPr lang="en-US" sz="800" b="0" i="0" kern="1200" dirty="0">
                        <a:solidFill>
                          <a:srgbClr val="505050"/>
                        </a:solidFill>
                        <a:effectLst/>
                        <a:latin typeface="+mj-lt"/>
                        <a:ea typeface="+mn-ea"/>
                        <a:cs typeface="Segoe UI Semibold" panose="020B0502040204020203" pitchFamily="34" charset="0"/>
                      </a:endParaRPr>
                    </a:p>
                    <a:p>
                      <a:pPr marL="0" algn="l" defTabSz="754389" rtl="0" eaLnBrk="1" latinLnBrk="0" hangingPunct="1">
                        <a:lnSpc>
                          <a:spcPct val="100000"/>
                        </a:lnSpc>
                        <a:spcAft>
                          <a:spcPts val="200"/>
                        </a:spcAft>
                      </a:pPr>
                      <a:r>
                        <a:rPr lang="en-US" sz="800" b="0" i="0" kern="1200" dirty="0">
                          <a:solidFill>
                            <a:schemeClr val="accent5"/>
                          </a:solidFill>
                          <a:effectLst/>
                          <a:latin typeface="+mn-lt"/>
                          <a:ea typeface="+mn-ea"/>
                          <a:cs typeface="Segoe UI" panose="020B0502040204020203" pitchFamily="34" charset="0"/>
                        </a:rPr>
                        <a:t>Discover more Microsoft </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Accessible Devices &amp; Products – </a:t>
                      </a:r>
                      <a:r>
                        <a:rPr lang="en-US" sz="800" b="0" i="0" kern="1200" dirty="0">
                          <a:solidFill>
                            <a:srgbClr val="505050"/>
                          </a:solidFill>
                          <a:effectLst/>
                          <a:latin typeface="+mj-lt"/>
                          <a:ea typeface="+mn-ea"/>
                          <a:cs typeface="Segoe UI Semibold" panose="020B0502040204020203" pitchFamily="34" charset="0"/>
                          <a:hlinkClick r:id="rId5"/>
                        </a:rPr>
                        <a:t>Accessible Devices &amp; Products </a:t>
                      </a:r>
                      <a:br>
                        <a:rPr lang="en-US" sz="800" b="0" i="0" kern="1200" dirty="0">
                          <a:solidFill>
                            <a:srgbClr val="505050"/>
                          </a:solidFill>
                          <a:effectLst/>
                          <a:latin typeface="+mj-lt"/>
                          <a:ea typeface="+mn-ea"/>
                          <a:cs typeface="Segoe UI Semibold" panose="020B0502040204020203" pitchFamily="34" charset="0"/>
                          <a:hlinkClick r:id="rId5"/>
                        </a:rPr>
                      </a:br>
                      <a:r>
                        <a:rPr lang="en-US" sz="800" b="0" i="0" kern="1200" dirty="0">
                          <a:solidFill>
                            <a:srgbClr val="505050"/>
                          </a:solidFill>
                          <a:effectLst/>
                          <a:latin typeface="+mj-lt"/>
                          <a:ea typeface="+mn-ea"/>
                          <a:cs typeface="Segoe UI Semibold" panose="020B0502040204020203" pitchFamily="34" charset="0"/>
                          <a:hlinkClick r:id="rId5"/>
                        </a:rPr>
                        <a:t>for PC &amp; Gaming | Assistive Tech Accessories – Microsoft Store</a:t>
                      </a:r>
                      <a:endParaRPr lang="en-US" sz="800" b="0" i="0" kern="1200" dirty="0">
                        <a:solidFill>
                          <a:srgbClr val="505050"/>
                        </a:solidFill>
                        <a:effectLst/>
                        <a:latin typeface="+mj-lt"/>
                        <a:ea typeface="+mn-ea"/>
                        <a:cs typeface="Segoe UI Semibold" panose="020B0502040204020203" pitchFamily="34" charset="0"/>
                      </a:endParaRP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627435"/>
                  </a:ext>
                </a:extLst>
              </a:tr>
              <a:tr h="293503">
                <a:tc>
                  <a:txBody>
                    <a:bodyPr/>
                    <a:lstStyle/>
                    <a:p>
                      <a:pPr marL="0" algn="r" defTabSz="754389" rtl="0" eaLnBrk="1" latinLnBrk="0" hangingPunct="1">
                        <a:lnSpc>
                          <a:spcPct val="100000"/>
                        </a:lnSpc>
                        <a:spcAft>
                          <a:spcPts val="100"/>
                        </a:spcAft>
                      </a:pPr>
                      <a:r>
                        <a:rPr lang="en-US" sz="800" b="0" i="0" kern="1200" cap="none" spc="40" baseline="0">
                          <a:solidFill>
                            <a:schemeClr val="accent1"/>
                          </a:solidFill>
                          <a:effectLst/>
                          <a:latin typeface="+mj-lt"/>
                          <a:ea typeface="+mn-ea"/>
                          <a:cs typeface="Segoe UI Semibold" panose="020B0502040204020203" pitchFamily="34" charset="0"/>
                        </a:rPr>
                        <a:t>WARRANTY</a:t>
                      </a:r>
                      <a:r>
                        <a:rPr lang="en-US" sz="800" b="0" i="0" kern="1200" cap="none" spc="40" baseline="30000">
                          <a:solidFill>
                            <a:schemeClr val="accent1"/>
                          </a:solidFill>
                          <a:effectLst/>
                          <a:latin typeface="+mj-lt"/>
                          <a:ea typeface="+mn-ea"/>
                          <a:cs typeface="Segoe UI Semibold" panose="020B0502040204020203" pitchFamily="34" charset="0"/>
                        </a:rPr>
                        <a:t>36</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4389" rtl="0" eaLnBrk="1" latinLnBrk="0" hangingPunct="1">
                        <a:lnSpc>
                          <a:spcPct val="100000"/>
                        </a:lnSpc>
                        <a:spcAft>
                          <a:spcPts val="200"/>
                        </a:spcAft>
                      </a:pPr>
                      <a:r>
                        <a:rPr lang="en-US" sz="800" b="0" i="0" kern="1200" dirty="0">
                          <a:solidFill>
                            <a:srgbClr val="505050"/>
                          </a:solidFill>
                          <a:effectLst/>
                          <a:latin typeface="+mn-lt"/>
                          <a:ea typeface="+mn-ea"/>
                          <a:cs typeface="Segoe UI Semibold" panose="020B0502040204020203" pitchFamily="34" charset="0"/>
                        </a:rPr>
                        <a:t>1-year limited hardware warranty</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07182"/>
                  </a:ext>
                </a:extLst>
              </a:tr>
              <a:tr h="720885">
                <a:tc>
                  <a:txBody>
                    <a:bodyPr/>
                    <a:lstStyle/>
                    <a:p>
                      <a:pPr marL="0" algn="r" defTabSz="754389" rtl="0" eaLnBrk="1" latinLnBrk="0" hangingPunct="1">
                        <a:lnSpc>
                          <a:spcPct val="100000"/>
                        </a:lnSpc>
                        <a:spcAft>
                          <a:spcPts val="100"/>
                        </a:spcAft>
                      </a:pPr>
                      <a:r>
                        <a:rPr lang="en-US" sz="800" b="0" i="0" kern="1200" cap="none" spc="40" baseline="0" dirty="0">
                          <a:solidFill>
                            <a:schemeClr val="accent1"/>
                          </a:solidFill>
                          <a:effectLst/>
                          <a:latin typeface="+mj-lt"/>
                          <a:ea typeface="+mn-ea"/>
                          <a:cs typeface="Segoe UI Semibold" panose="020B0502040204020203" pitchFamily="34" charset="0"/>
                        </a:rPr>
                        <a:t>BATTERY LIFE</a:t>
                      </a:r>
                    </a:p>
                  </a:txBody>
                  <a:tcPr marL="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9</a:t>
                      </a:r>
                      <a:r>
                        <a:rPr lang="en-US" sz="800" b="0" i="0" kern="1200" baseline="30000" dirty="0">
                          <a:solidFill>
                            <a:schemeClr val="accent5"/>
                          </a:solidFill>
                          <a:effectLst/>
                          <a:latin typeface="+mn-lt"/>
                          <a:ea typeface="+mn-ea"/>
                          <a:cs typeface="Segoe UI" panose="020B0502040204020203" pitchFamily="34" charset="0"/>
                        </a:rPr>
                        <a:t>7</a:t>
                      </a:r>
                    </a:p>
                    <a:p>
                      <a:pPr>
                        <a:lnSpc>
                          <a:spcPct val="100000"/>
                        </a:lnSpc>
                        <a:spcAft>
                          <a:spcPts val="600"/>
                        </a:spcAft>
                      </a:pPr>
                      <a:r>
                        <a:rPr lang="en-US" sz="800" b="0" i="0" kern="1200" dirty="0">
                          <a:solidFill>
                            <a:schemeClr val="accent5"/>
                          </a:solidFill>
                          <a:effectLst/>
                          <a:latin typeface="+mn-lt"/>
                          <a:ea typeface="+mn-ea"/>
                          <a:cs typeface="Segoe UI" panose="020B0502040204020203" pitchFamily="34" charset="0"/>
                        </a:rPr>
                        <a:t>Up to 15.5 hours of typical device usage</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Surface Pro 9 with 5G</a:t>
                      </a:r>
                      <a:r>
                        <a:rPr lang="en-US" sz="800" b="0" i="0" kern="1200" baseline="30000" dirty="0">
                          <a:solidFill>
                            <a:schemeClr val="accent5"/>
                          </a:solidFill>
                          <a:effectLst/>
                          <a:latin typeface="+mn-lt"/>
                          <a:ea typeface="+mn-ea"/>
                          <a:cs typeface="Segoe UI" panose="020B0502040204020203" pitchFamily="34" charset="0"/>
                        </a:rPr>
                        <a:t>8</a:t>
                      </a:r>
                      <a:r>
                        <a:rPr lang="en-US" sz="800" b="0" i="0" kern="1200" dirty="0">
                          <a:solidFill>
                            <a:schemeClr val="accent5"/>
                          </a:solidFill>
                          <a:effectLst/>
                          <a:latin typeface="+mn-lt"/>
                          <a:ea typeface="+mn-ea"/>
                          <a:cs typeface="Segoe UI" panose="020B0502040204020203" pitchFamily="34" charset="0"/>
                        </a:rPr>
                        <a:t> </a:t>
                      </a:r>
                    </a:p>
                    <a:p>
                      <a:pPr>
                        <a:lnSpc>
                          <a:spcPct val="100000"/>
                        </a:lnSpc>
                        <a:spcAft>
                          <a:spcPts val="100"/>
                        </a:spcAft>
                      </a:pPr>
                      <a:r>
                        <a:rPr lang="en-US" sz="800" b="0" i="0" kern="1200" dirty="0">
                          <a:solidFill>
                            <a:schemeClr val="accent5"/>
                          </a:solidFill>
                          <a:effectLst/>
                          <a:latin typeface="+mn-lt"/>
                          <a:ea typeface="+mn-ea"/>
                          <a:cs typeface="Segoe UI" panose="020B0502040204020203" pitchFamily="34" charset="0"/>
                        </a:rPr>
                        <a:t>Up to 19 hours of typical device usage</a:t>
                      </a:r>
                    </a:p>
                  </a:txBody>
                  <a:tcPr marL="18288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1376993"/>
                  </a:ext>
                </a:extLst>
              </a:tr>
            </a:tbl>
          </a:graphicData>
        </a:graphic>
      </p:graphicFrame>
    </p:spTree>
    <p:extLst>
      <p:ext uri="{BB962C8B-B14F-4D97-AF65-F5344CB8AC3E}">
        <p14:creationId xmlns:p14="http://schemas.microsoft.com/office/powerpoint/2010/main" val="235309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493842"/>
          </a:xfrm>
          <a:prstGeom prst="rect">
            <a:avLst/>
          </a:prstGeom>
          <a:noFill/>
        </p:spPr>
        <p:txBody>
          <a:bodyPr wrap="square" lIns="0" tIns="31173" rIns="0" bIns="31173" anchor="b">
            <a:spAutoFit/>
          </a:bodyPr>
          <a:lstStyle/>
          <a:p>
            <a:pPr defTabSz="311719"/>
            <a:r>
              <a:rPr lang="en-US" sz="2800" dirty="0">
                <a:solidFill>
                  <a:schemeClr val="accent5"/>
                </a:solidFill>
                <a:latin typeface="Segoe UI Light" panose="020B0502040204020203" pitchFamily="34" charset="0"/>
                <a:cs typeface="Segoe UI Light" panose="020B0502040204020203" pitchFamily="34" charset="0"/>
              </a:rPr>
              <a:t>Microsoft Surface Pro 9</a:t>
            </a:r>
          </a:p>
        </p:txBody>
      </p:sp>
      <p:sp>
        <p:nvSpPr>
          <p:cNvPr id="2" name="TextBox 1">
            <a:extLst>
              <a:ext uri="{FF2B5EF4-FFF2-40B4-BE49-F238E27FC236}">
                <a16:creationId xmlns:a16="http://schemas.microsoft.com/office/drawing/2014/main" id="{7A458076-7E11-575F-8D73-B36D9A264A72}"/>
              </a:ext>
            </a:extLst>
          </p:cNvPr>
          <p:cNvSpPr txBox="1"/>
          <p:nvPr/>
        </p:nvSpPr>
        <p:spPr>
          <a:xfrm>
            <a:off x="596395" y="2105033"/>
            <a:ext cx="11017250" cy="4449936"/>
          </a:xfrm>
          <a:prstGeom prst="rect">
            <a:avLst/>
          </a:prstGeom>
          <a:noFill/>
        </p:spPr>
        <p:txBody>
          <a:bodyPr wrap="square" lIns="0" tIns="0" rIns="0" bIns="0" anchor="b">
            <a:noAutofit/>
          </a:bodyPr>
          <a:lstStyle/>
          <a:p>
            <a:pPr>
              <a:spcAft>
                <a:spcPts val="200"/>
              </a:spcAft>
            </a:pPr>
            <a:r>
              <a:rPr lang="en-US" sz="800" b="1" dirty="0">
                <a:solidFill>
                  <a:srgbClr val="505050"/>
                </a:solidFill>
                <a:effectLst/>
                <a:latin typeface="Segoe UI" panose="020B0502040204020203" pitchFamily="34" charset="0"/>
              </a:rPr>
              <a:t>Disclaimers</a:t>
            </a:r>
            <a:r>
              <a:rPr lang="en-US" sz="800" dirty="0">
                <a:solidFill>
                  <a:srgbClr val="505050"/>
                </a:solidFill>
                <a:effectLst/>
                <a:latin typeface="Segoe UI" panose="020B0502040204020203" pitchFamily="34" charset="0"/>
              </a:rPr>
              <a:t> </a:t>
            </a:r>
          </a:p>
          <a:p>
            <a:pPr marL="228600" indent="-169863">
              <a:buFont typeface="+mj-lt"/>
              <a:buAutoNum type="arabicPeriod"/>
            </a:pPr>
            <a:r>
              <a:rPr lang="en-US" sz="650" dirty="0">
                <a:solidFill>
                  <a:srgbClr val="505050"/>
                </a:solidFill>
                <a:effectLst/>
              </a:rPr>
              <a:t>System software uses significant storage space. Available storage is subject to change based on system software updates and apps usage. 1GB = 1 billion bytes. 1TB = 1,000GB. </a:t>
            </a:r>
            <a:br>
              <a:rPr lang="en-US" sz="650" dirty="0">
                <a:solidFill>
                  <a:srgbClr val="505050"/>
                </a:solidFill>
                <a:effectLst/>
              </a:rPr>
            </a:br>
            <a:r>
              <a:rPr lang="en-US" sz="650" dirty="0">
                <a:solidFill>
                  <a:srgbClr val="505050"/>
                </a:solidFill>
                <a:effectLst/>
              </a:rPr>
              <a:t>See </a:t>
            </a:r>
            <a:r>
              <a:rPr lang="en-US" sz="650" b="1" dirty="0">
                <a:solidFill>
                  <a:srgbClr val="0078D4"/>
                </a:solidFill>
                <a:effectLst/>
                <a:cs typeface="Segoe UI Semibold" panose="020B0502040204020203" pitchFamily="34" charset="0"/>
                <a:hlinkClick r:id="rId4"/>
              </a:rPr>
              <a:t>Surface.com/Storage</a:t>
            </a:r>
            <a:r>
              <a:rPr lang="en-US" sz="650" b="1" dirty="0">
                <a:solidFill>
                  <a:srgbClr val="505050"/>
                </a:solidFill>
                <a:cs typeface="Segoe UI Semibold" panose="020B0502040204020203" pitchFamily="34" charset="0"/>
              </a:rPr>
              <a:t> </a:t>
            </a:r>
            <a:r>
              <a:rPr lang="en-US" sz="650" dirty="0">
                <a:solidFill>
                  <a:srgbClr val="505050"/>
                </a:solidFill>
                <a:effectLst/>
              </a:rPr>
              <a:t>for more details.</a:t>
            </a:r>
          </a:p>
          <a:p>
            <a:pPr marL="228600" indent="-169863">
              <a:buFont typeface="+mj-lt"/>
              <a:buAutoNum type="arabicPeriod"/>
            </a:pPr>
            <a:r>
              <a:rPr lang="en-US" sz="650" dirty="0">
                <a:solidFill>
                  <a:srgbClr val="505050"/>
                </a:solidFill>
                <a:effectLst/>
              </a:rPr>
              <a:t>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marL="228600" indent="-169863">
              <a:buFont typeface="+mj-lt"/>
              <a:buAutoNum type="arabicPeriod"/>
            </a:pPr>
            <a:r>
              <a:rPr lang="en-US" sz="650" dirty="0">
                <a:solidFill>
                  <a:srgbClr val="505050"/>
                </a:solidFill>
                <a:effectLst/>
              </a:rPr>
              <a:t>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marL="228600" indent="-169863">
              <a:buFont typeface="+mj-lt"/>
              <a:buAutoNum type="arabicPeriod"/>
            </a:pPr>
            <a:r>
              <a:rPr lang="en-US" sz="650" dirty="0">
                <a:solidFill>
                  <a:srgbClr val="505050"/>
                </a:solidFill>
                <a:effectLst/>
              </a:rPr>
              <a:t>Requires Dolby Vision® encoded content and video. </a:t>
            </a:r>
          </a:p>
          <a:p>
            <a:pPr marL="228600" indent="-169863">
              <a:buFont typeface="+mj-lt"/>
              <a:buAutoNum type="arabicPeriod"/>
            </a:pPr>
            <a:r>
              <a:rPr lang="en-US" sz="650" dirty="0">
                <a:solidFill>
                  <a:srgbClr val="505050"/>
                </a:solidFill>
                <a:effectLst/>
              </a:rPr>
              <a:t>Weight not including Surface Pro Signature Keyboard and Surface Slim Pen 2 (sold separately). </a:t>
            </a:r>
          </a:p>
          <a:p>
            <a:pPr marL="228600" indent="-169863">
              <a:buFont typeface="+mj-lt"/>
              <a:buAutoNum type="arabicPeriod"/>
            </a:pPr>
            <a:r>
              <a:rPr lang="en-US" sz="650" dirty="0">
                <a:solidFill>
                  <a:srgbClr val="505050"/>
                </a:solidFill>
                <a:effectLst/>
              </a:rPr>
              <a:t>Weight not including Surface Pro Signature Keyboard and Surface Slim Pen 2 (sold separately). </a:t>
            </a:r>
          </a:p>
          <a:p>
            <a:pPr marL="228600" indent="-169863">
              <a:buFont typeface="+mj-lt"/>
              <a:buAutoNum type="arabicPeriod"/>
            </a:pPr>
            <a:r>
              <a:rPr lang="en-US" sz="650" dirty="0">
                <a:solidFill>
                  <a:srgbClr val="505050"/>
                </a:solidFill>
                <a:effectLst/>
              </a:rPr>
              <a:t>Surface Pro 9: Up to 15.5 hours of battery life based on typical Surface device usage. Testing conducted by Microsoft in August 2022 using preproduction software and preproduction Intel®12th Gen Core™ i5, 256GB, 8GB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a:t>
            </a:r>
          </a:p>
          <a:p>
            <a:pPr marL="228600" indent="-169863">
              <a:buFont typeface="+mj-lt"/>
              <a:buAutoNum type="arabicPeriod"/>
            </a:pPr>
            <a:r>
              <a:rPr lang="en-US" sz="650" dirty="0">
                <a:solidFill>
                  <a:srgbClr val="505050"/>
                </a:solidFill>
                <a:effectLst/>
              </a:rPr>
              <a:t>Surface Pro 9 with 5G Wi-Fi:</a:t>
            </a:r>
            <a:r>
              <a:rPr lang="en-US" sz="650" dirty="0">
                <a:solidFill>
                  <a:srgbClr val="505050"/>
                </a:solidFill>
              </a:rPr>
              <a:t> </a:t>
            </a:r>
            <a:r>
              <a:rPr lang="en-US" sz="650" dirty="0">
                <a:solidFill>
                  <a:srgbClr val="505050"/>
                </a:solidFill>
                <a:effectLst/>
              </a:rPr>
              <a:t>Up to 19 hours of battery life based on typical Surface device usage.  Testing conducted by Microsoft in August 2022 using preproduction software and preproduction SQ® 3, 128/256/512GB, 8/16GB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 </a:t>
            </a:r>
          </a:p>
          <a:p>
            <a:pPr marL="228600" indent="-169863">
              <a:buFont typeface="+mj-lt"/>
              <a:buAutoNum type="arabicPeriod"/>
            </a:pPr>
            <a:r>
              <a:rPr lang="en-US" sz="650" dirty="0">
                <a:solidFill>
                  <a:srgbClr val="505050"/>
                </a:solidFill>
                <a:effectLst/>
              </a:rPr>
              <a:t>Requires Dolby Atmos® encoded content and video.</a:t>
            </a:r>
          </a:p>
          <a:p>
            <a:pPr marL="228600" indent="-169863">
              <a:buFont typeface="+mj-lt"/>
              <a:buAutoNum type="arabicPeriod"/>
            </a:pPr>
            <a:r>
              <a:rPr lang="en-US" sz="650" dirty="0" err="1">
                <a:solidFill>
                  <a:srgbClr val="505050"/>
                </a:solidFill>
                <a:effectLst/>
              </a:rPr>
              <a:t>eSIM</a:t>
            </a:r>
            <a:r>
              <a:rPr lang="en-US" sz="650" dirty="0">
                <a:solidFill>
                  <a:srgbClr val="505050"/>
                </a:solidFill>
                <a:effectLst/>
              </a:rPr>
              <a:t> support may vary by carrier. Individual device activation for </a:t>
            </a:r>
            <a:r>
              <a:rPr lang="en-US" sz="650" dirty="0" err="1">
                <a:solidFill>
                  <a:srgbClr val="505050"/>
                </a:solidFill>
                <a:effectLst/>
              </a:rPr>
              <a:t>eSIM</a:t>
            </a:r>
            <a:r>
              <a:rPr lang="en-US" sz="650" dirty="0">
                <a:solidFill>
                  <a:srgbClr val="505050"/>
                </a:solidFill>
                <a:effectLst/>
              </a:rPr>
              <a:t> is supported, however bulk activations leveraging </a:t>
            </a:r>
            <a:r>
              <a:rPr lang="en-US" sz="650" dirty="0" err="1">
                <a:solidFill>
                  <a:srgbClr val="505050"/>
                </a:solidFill>
                <a:effectLst/>
              </a:rPr>
              <a:t>eSIM</a:t>
            </a:r>
            <a:r>
              <a:rPr lang="en-US" sz="650" dirty="0">
                <a:solidFill>
                  <a:srgbClr val="505050"/>
                </a:solidFill>
                <a:effectLst/>
              </a:rPr>
              <a:t> on devices with Windows 10 are not currently available.  [China only: Remove </a:t>
            </a:r>
            <a:r>
              <a:rPr lang="en-US" sz="650" dirty="0" err="1">
                <a:solidFill>
                  <a:srgbClr val="505050"/>
                </a:solidFill>
                <a:effectLst/>
              </a:rPr>
              <a:t>eSIM</a:t>
            </a:r>
            <a:r>
              <a:rPr lang="en-US" sz="650" dirty="0">
                <a:solidFill>
                  <a:srgbClr val="505050"/>
                </a:solidFill>
                <a:effectLst/>
              </a:rPr>
              <a:t> from specs and disclaimer as </a:t>
            </a:r>
            <a:r>
              <a:rPr lang="en-US" sz="650" dirty="0" err="1">
                <a:solidFill>
                  <a:srgbClr val="505050"/>
                </a:solidFill>
                <a:effectLst/>
              </a:rPr>
              <a:t>eSIM</a:t>
            </a:r>
            <a:r>
              <a:rPr lang="en-US" sz="650" dirty="0">
                <a:solidFill>
                  <a:srgbClr val="505050"/>
                </a:solidFill>
                <a:effectLst/>
              </a:rPr>
              <a:t> is not offered in China] </a:t>
            </a:r>
          </a:p>
          <a:p>
            <a:pPr marL="228600" indent="-169863">
              <a:buFont typeface="+mj-lt"/>
              <a:buAutoNum type="arabicPeriod"/>
            </a:pPr>
            <a:r>
              <a:rPr lang="en-US" sz="650" dirty="0">
                <a:solidFill>
                  <a:srgbClr val="505050"/>
                </a:solidFill>
                <a:effectLst/>
              </a:rPr>
              <a:t>5G not available in all areas, </a:t>
            </a:r>
            <a:r>
              <a:rPr lang="en-US" sz="650" dirty="0" err="1">
                <a:solidFill>
                  <a:srgbClr val="505050"/>
                </a:solidFill>
                <a:effectLst/>
              </a:rPr>
              <a:t>mmWave</a:t>
            </a:r>
            <a:r>
              <a:rPr lang="en-US" sz="650" dirty="0">
                <a:solidFill>
                  <a:srgbClr val="505050"/>
                </a:solidFill>
                <a:effectLst/>
              </a:rPr>
              <a:t> in US only. Supports Sub-6 GHz, not available in all areas; compatibility and performance depend on carrier network, plan and other factors. See carrier for details and pricing.</a:t>
            </a:r>
          </a:p>
          <a:p>
            <a:pPr marL="228600" indent="-169863">
              <a:buFont typeface="+mj-lt"/>
              <a:buAutoNum type="arabicPeriod"/>
            </a:pPr>
            <a:r>
              <a:rPr lang="en-US" sz="650" dirty="0">
                <a:solidFill>
                  <a:srgbClr val="505050"/>
                </a:solidFill>
                <a:effectLst/>
              </a:rPr>
              <a:t>Sold separately</a:t>
            </a:r>
          </a:p>
          <a:p>
            <a:pPr marL="228600" indent="-169863">
              <a:buFont typeface="+mj-lt"/>
              <a:buAutoNum type="arabicPeriod"/>
            </a:pPr>
            <a:r>
              <a:rPr lang="en-US" sz="650" dirty="0">
                <a:solidFill>
                  <a:srgbClr val="505050"/>
                </a:solidFill>
                <a:effectLst/>
              </a:rPr>
              <a:t>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marL="228600" indent="-169863">
              <a:buFont typeface="+mj-lt"/>
              <a:buAutoNum type="arabicPeriod"/>
            </a:pPr>
            <a:r>
              <a:rPr lang="en-US" sz="650" dirty="0">
                <a:solidFill>
                  <a:srgbClr val="505050"/>
                </a:solidFill>
                <a:effectLst/>
              </a:rPr>
              <a:t>Tactile signals with Surface Slim Pen 2 can be experienced on some applications on Surface B&amp;P running Windows 11.</a:t>
            </a:r>
          </a:p>
          <a:p>
            <a:pPr marL="228600" indent="-169863">
              <a:buFont typeface="+mj-lt"/>
              <a:buAutoNum type="arabicPeriod"/>
            </a:pPr>
            <a:r>
              <a:rPr lang="en-US" sz="650" dirty="0">
                <a:solidFill>
                  <a:srgbClr val="505050"/>
                </a:solidFill>
                <a:effectLst/>
              </a:rPr>
              <a:t>Surface Slim Pen 2 sold separately</a:t>
            </a:r>
          </a:p>
          <a:p>
            <a:pPr marL="228600" indent="-169863">
              <a:buFont typeface="+mj-lt"/>
              <a:buAutoNum type="arabicPeriod"/>
            </a:pPr>
            <a:r>
              <a:rPr lang="en-US" sz="650" dirty="0">
                <a:solidFill>
                  <a:srgbClr val="505050"/>
                </a:solidFill>
                <a:effectLst/>
              </a:rPr>
              <a:t>Sold separately</a:t>
            </a:r>
          </a:p>
          <a:p>
            <a:pPr marL="228600" indent="-169863">
              <a:buFont typeface="+mj-lt"/>
              <a:buAutoNum type="arabicPeriod"/>
            </a:pPr>
            <a:r>
              <a:rPr lang="en-US" sz="650" dirty="0">
                <a:solidFill>
                  <a:srgbClr val="505050"/>
                </a:solidFill>
                <a:effectLst/>
              </a:rPr>
              <a:t>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marL="228600" indent="-169863">
              <a:buFont typeface="+mj-lt"/>
              <a:buAutoNum type="arabicPeriod"/>
            </a:pPr>
            <a:r>
              <a:rPr lang="en-US" sz="650" dirty="0">
                <a:solidFill>
                  <a:srgbClr val="505050"/>
                </a:solidFill>
                <a:effectLst/>
              </a:rPr>
              <a:t>Tactile signals with Surface Slim Pen 2 can be experienced on some applications on Surface B&amp;P running Windows. </a:t>
            </a:r>
          </a:p>
          <a:p>
            <a:pPr marL="228600" indent="-169863">
              <a:buFont typeface="+mj-lt"/>
              <a:buAutoNum type="arabicPeriod"/>
            </a:pPr>
            <a:r>
              <a:rPr lang="en-US" sz="650" dirty="0">
                <a:solidFill>
                  <a:srgbClr val="505050"/>
                </a:solidFill>
                <a:effectLst/>
              </a:rPr>
              <a:t>Surface Slim Pen 2 sold separately. </a:t>
            </a:r>
          </a:p>
          <a:p>
            <a:pPr marL="228600" indent="-171450">
              <a:buFont typeface="+mj-lt"/>
              <a:buAutoNum type="arabicPeriod" startAt="23"/>
            </a:pPr>
            <a:r>
              <a:rPr lang="en-US" sz="650" dirty="0">
                <a:solidFill>
                  <a:srgbClr val="505050"/>
                </a:solidFill>
                <a:effectLst/>
              </a:rPr>
              <a:t>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50" b="1" dirty="0">
                <a:solidFill>
                  <a:srgbClr val="0078D4"/>
                </a:solidFill>
                <a:effectLst/>
                <a:cs typeface="Segoe UI Semibold" panose="020B0502040204020203" pitchFamily="34" charset="0"/>
                <a:hlinkClick r:id="rId5"/>
              </a:rPr>
              <a:t>https://aka.ms/m365businesstrialinfo</a:t>
            </a:r>
            <a:r>
              <a:rPr lang="en-US" sz="650" dirty="0">
                <a:solidFill>
                  <a:srgbClr val="505050"/>
                </a:solidFill>
                <a:effectLst/>
              </a:rPr>
              <a:t>.   </a:t>
            </a:r>
          </a:p>
          <a:p>
            <a:pPr marL="228600" indent="-171450">
              <a:buFont typeface="+mj-lt"/>
              <a:buAutoNum type="arabicPeriod" startAt="28"/>
            </a:pPr>
            <a:r>
              <a:rPr lang="en-US" sz="650" dirty="0">
                <a:solidFill>
                  <a:srgbClr val="505050"/>
                </a:solidFill>
                <a:effectLst/>
              </a:rPr>
              <a:t>Surface Pierce comes with Windows 11 Pro on ARM At this time, Surface Pierce with Windows 11 Pro on ARM will not install some games and CAD software, and some third-party drivers or anti-virus software. Certain features require specific hardware (see </a:t>
            </a:r>
            <a:r>
              <a:rPr lang="en-US" sz="650" b="1" dirty="0">
                <a:solidFill>
                  <a:srgbClr val="505050"/>
                </a:solidFill>
                <a:effectLst/>
                <a:cs typeface="Segoe UI Semibold" panose="020B0502040204020203" pitchFamily="34" charset="0"/>
                <a:hlinkClick r:id="rId6"/>
              </a:rPr>
              <a:t>aka.ms/windows11-spec</a:t>
            </a:r>
            <a:r>
              <a:rPr lang="en-US" sz="650" dirty="0">
                <a:solidFill>
                  <a:srgbClr val="505050"/>
                </a:solidFill>
                <a:effectLst/>
              </a:rPr>
              <a:t>). Find out more in the FAQ</a:t>
            </a:r>
          </a:p>
          <a:p>
            <a:pPr marL="228600" indent="-169863">
              <a:buFont typeface="+mj-lt"/>
              <a:buAutoNum type="arabicPeriod" startAt="28"/>
            </a:pPr>
            <a:r>
              <a:rPr lang="en-US" sz="650" dirty="0">
                <a:solidFill>
                  <a:srgbClr val="505050"/>
                </a:solidFill>
                <a:effectLst/>
              </a:rPr>
              <a:t>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50" b="1" dirty="0">
                <a:solidFill>
                  <a:srgbClr val="0078D4"/>
                </a:solidFill>
                <a:effectLst/>
                <a:cs typeface="Segoe UI Semibold" panose="020B0502040204020203" pitchFamily="34" charset="0"/>
                <a:hlinkClick r:id="rId5"/>
              </a:rPr>
              <a:t>https://aka.ms/m365businesstrialinfo</a:t>
            </a:r>
            <a:r>
              <a:rPr lang="en-US" sz="650" dirty="0">
                <a:solidFill>
                  <a:srgbClr val="505050"/>
                </a:solidFill>
                <a:effectLst/>
              </a:rPr>
              <a:t>.</a:t>
            </a:r>
          </a:p>
          <a:p>
            <a:pPr marL="228600" indent="-169863">
              <a:buFont typeface="+mj-lt"/>
              <a:buAutoNum type="arabicPeriod" startAt="28"/>
            </a:pPr>
            <a:r>
              <a:rPr lang="en-US" sz="650" dirty="0">
                <a:solidFill>
                  <a:srgbClr val="505050"/>
                </a:solidFill>
                <a:effectLst/>
              </a:rPr>
              <a:t>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50" b="1" dirty="0">
                <a:solidFill>
                  <a:srgbClr val="0078D4"/>
                </a:solidFill>
                <a:effectLst/>
                <a:cs typeface="Segoe UI Semibold" panose="020B0502040204020203" pitchFamily="34" charset="0"/>
                <a:hlinkClick r:id="rId5"/>
              </a:rPr>
              <a:t>https://aka.ms/m365businesstrialinfo</a:t>
            </a:r>
            <a:r>
              <a:rPr lang="en-US" sz="650" dirty="0">
                <a:solidFill>
                  <a:srgbClr val="505050"/>
                </a:solidFill>
                <a:effectLst/>
              </a:rPr>
              <a:t>.</a:t>
            </a:r>
          </a:p>
          <a:p>
            <a:pPr marL="228600" indent="-169863">
              <a:buFont typeface="+mj-lt"/>
              <a:buAutoNum type="arabicPeriod" startAt="28"/>
            </a:pPr>
            <a:r>
              <a:rPr lang="en-US" sz="650" dirty="0">
                <a:solidFill>
                  <a:srgbClr val="505050"/>
                </a:solidFill>
                <a:effectLst/>
              </a:rPr>
              <a:t>Download the full Eco profile see – link to be provided post GA </a:t>
            </a:r>
          </a:p>
          <a:p>
            <a:pPr marL="228600" indent="-169863">
              <a:buFont typeface="+mj-lt"/>
              <a:buAutoNum type="arabicPeriod" startAt="28"/>
            </a:pPr>
            <a:r>
              <a:rPr lang="en-US" sz="650" dirty="0">
                <a:solidFill>
                  <a:srgbClr val="505050"/>
                </a:solidFill>
                <a:effectLst/>
              </a:rPr>
              <a:t>For more information on registration in other markets check – link to be provided post GA </a:t>
            </a:r>
          </a:p>
          <a:p>
            <a:pPr marL="228600" indent="-169863">
              <a:buFont typeface="+mj-lt"/>
              <a:buAutoNum type="arabicPeriod" startAt="28"/>
            </a:pPr>
            <a:r>
              <a:rPr lang="en-US" sz="650" dirty="0">
                <a:solidFill>
                  <a:srgbClr val="505050"/>
                </a:solidFill>
                <a:effectLst/>
              </a:rPr>
              <a:t>For more information on registration in other markets check – link to be provided post GA </a:t>
            </a:r>
          </a:p>
          <a:p>
            <a:pPr marL="228600" indent="-169863">
              <a:buFont typeface="+mj-lt"/>
              <a:buAutoNum type="arabicPeriod" startAt="28"/>
            </a:pPr>
            <a:r>
              <a:rPr lang="en-US" sz="650" dirty="0">
                <a:solidFill>
                  <a:srgbClr val="505050"/>
                </a:solidFill>
                <a:effectLst/>
              </a:rPr>
              <a:t>Customer Replaceable Units (CRUs) are components available for purchase through your Surface Commercial Authorized Device Reseller. Components can be replaced on-site by a skilled technician following Microsoft’s Service Guide. Opening and/or repairing your device can present electric shock, fire and personal injury risks and other hazards. Use caution if undertaking do-it-yourself repairs. Device damage caused during repair will not be covered under Microsoft’s Hardware Warranty or protection plans. Components will be available shortly after initial launch; timing of availability varies by component and market.</a:t>
            </a:r>
          </a:p>
          <a:p>
            <a:pPr marL="228600" indent="-169863">
              <a:buFont typeface="+mj-lt"/>
              <a:buAutoNum type="arabicPeriod" startAt="28"/>
            </a:pPr>
            <a:r>
              <a:rPr lang="en-US" sz="650" dirty="0">
                <a:solidFill>
                  <a:srgbClr val="505050"/>
                </a:solidFill>
                <a:effectLst/>
              </a:rPr>
              <a:t>Colors available on selected models only. Available colors, sizes, finishes, and processors may vary by store, market, and configuration.  </a:t>
            </a:r>
          </a:p>
          <a:p>
            <a:pPr marL="228600" indent="-169863">
              <a:buFont typeface="+mj-lt"/>
              <a:buAutoNum type="arabicPeriod" startAt="28"/>
            </a:pPr>
            <a:r>
              <a:rPr lang="en-US" sz="650" dirty="0">
                <a:solidFill>
                  <a:srgbClr val="505050"/>
                </a:solidFill>
                <a:effectLst/>
              </a:rPr>
              <a:t>Microsoft’s Limited Warranty is in addition to your consumer law rights. </a:t>
            </a:r>
          </a:p>
          <a:p>
            <a:pPr marL="228600" indent="-169863">
              <a:buFont typeface="+mj-lt"/>
              <a:buAutoNum type="arabicPeriod" startAt="28"/>
            </a:pPr>
            <a:r>
              <a:rPr lang="en-US" sz="650" dirty="0">
                <a:solidFill>
                  <a:srgbClr val="505050"/>
                </a:solidFill>
                <a:effectLst/>
              </a:rPr>
              <a:t>[France only] Le </a:t>
            </a:r>
            <a:r>
              <a:rPr lang="en-US" sz="650" dirty="0" err="1">
                <a:solidFill>
                  <a:srgbClr val="505050"/>
                </a:solidFill>
                <a:effectLst/>
              </a:rPr>
              <a:t>débit</a:t>
            </a:r>
            <a:r>
              <a:rPr lang="en-US" sz="650" dirty="0">
                <a:solidFill>
                  <a:srgbClr val="505050"/>
                </a:solidFill>
                <a:effectLst/>
              </a:rPr>
              <a:t> </a:t>
            </a:r>
            <a:r>
              <a:rPr lang="en-US" sz="650" dirty="0" err="1">
                <a:solidFill>
                  <a:srgbClr val="505050"/>
                </a:solidFill>
                <a:effectLst/>
              </a:rPr>
              <a:t>d'absorption</a:t>
            </a:r>
            <a:r>
              <a:rPr lang="en-US" sz="650" dirty="0">
                <a:solidFill>
                  <a:srgbClr val="505050"/>
                </a:solidFill>
                <a:effectLst/>
              </a:rPr>
              <a:t> </a:t>
            </a:r>
            <a:r>
              <a:rPr lang="en-US" sz="650" dirty="0" err="1">
                <a:solidFill>
                  <a:srgbClr val="505050"/>
                </a:solidFill>
                <a:effectLst/>
              </a:rPr>
              <a:t>spécifique</a:t>
            </a:r>
            <a:r>
              <a:rPr lang="en-US" sz="650" dirty="0">
                <a:solidFill>
                  <a:srgbClr val="505050"/>
                </a:solidFill>
                <a:effectLst/>
              </a:rPr>
              <a:t> (DAS) local </a:t>
            </a:r>
            <a:r>
              <a:rPr lang="en-US" sz="650" dirty="0" err="1">
                <a:solidFill>
                  <a:srgbClr val="505050"/>
                </a:solidFill>
                <a:effectLst/>
              </a:rPr>
              <a:t>quantifie</a:t>
            </a:r>
            <a:r>
              <a:rPr lang="en-US" sz="650" dirty="0">
                <a:solidFill>
                  <a:srgbClr val="505050"/>
                </a:solidFill>
                <a:effectLst/>
              </a:rPr>
              <a:t> </a:t>
            </a:r>
            <a:r>
              <a:rPr lang="en-US" sz="650" dirty="0" err="1">
                <a:solidFill>
                  <a:srgbClr val="505050"/>
                </a:solidFill>
                <a:effectLst/>
              </a:rPr>
              <a:t>l'exposition</a:t>
            </a:r>
            <a:r>
              <a:rPr lang="en-US" sz="650" dirty="0">
                <a:solidFill>
                  <a:srgbClr val="505050"/>
                </a:solidFill>
                <a:effectLst/>
              </a:rPr>
              <a:t> de </a:t>
            </a:r>
            <a:r>
              <a:rPr lang="en-US" sz="650" dirty="0" err="1">
                <a:solidFill>
                  <a:srgbClr val="505050"/>
                </a:solidFill>
                <a:effectLst/>
              </a:rPr>
              <a:t>l'utilisateur</a:t>
            </a:r>
            <a:r>
              <a:rPr lang="en-US" sz="650" dirty="0">
                <a:solidFill>
                  <a:srgbClr val="505050"/>
                </a:solidFill>
                <a:effectLst/>
              </a:rPr>
              <a:t> aux </a:t>
            </a:r>
            <a:r>
              <a:rPr lang="en-US" sz="650" dirty="0" err="1">
                <a:solidFill>
                  <a:srgbClr val="505050"/>
                </a:solidFill>
                <a:effectLst/>
              </a:rPr>
              <a:t>ondes</a:t>
            </a:r>
            <a:r>
              <a:rPr lang="en-US" sz="650" dirty="0">
                <a:solidFill>
                  <a:srgbClr val="505050"/>
                </a:solidFill>
                <a:effectLst/>
              </a:rPr>
              <a:t> </a:t>
            </a:r>
            <a:r>
              <a:rPr lang="en-US" sz="650" dirty="0" err="1">
                <a:solidFill>
                  <a:srgbClr val="505050"/>
                </a:solidFill>
                <a:effectLst/>
              </a:rPr>
              <a:t>électromagnétiques</a:t>
            </a:r>
            <a:r>
              <a:rPr lang="en-US" sz="650" dirty="0">
                <a:solidFill>
                  <a:srgbClr val="505050"/>
                </a:solidFill>
                <a:effectLst/>
              </a:rPr>
              <a:t> de </a:t>
            </a:r>
            <a:r>
              <a:rPr lang="en-US" sz="650" dirty="0" err="1">
                <a:solidFill>
                  <a:srgbClr val="505050"/>
                </a:solidFill>
                <a:effectLst/>
              </a:rPr>
              <a:t>l'équipement</a:t>
            </a:r>
            <a:r>
              <a:rPr lang="en-US" sz="650" dirty="0">
                <a:solidFill>
                  <a:srgbClr val="505050"/>
                </a:solidFill>
                <a:effectLst/>
              </a:rPr>
              <a:t> </a:t>
            </a:r>
            <a:r>
              <a:rPr lang="en-US" sz="650" dirty="0" err="1">
                <a:solidFill>
                  <a:srgbClr val="505050"/>
                </a:solidFill>
                <a:effectLst/>
              </a:rPr>
              <a:t>concerné</a:t>
            </a:r>
            <a:r>
              <a:rPr lang="en-US" sz="650" dirty="0">
                <a:solidFill>
                  <a:srgbClr val="505050"/>
                </a:solidFill>
                <a:effectLst/>
              </a:rPr>
              <a:t>. Le DAS maximal </a:t>
            </a:r>
            <a:r>
              <a:rPr lang="en-US" sz="650" dirty="0" err="1">
                <a:solidFill>
                  <a:srgbClr val="505050"/>
                </a:solidFill>
                <a:effectLst/>
              </a:rPr>
              <a:t>autorisé</a:t>
            </a:r>
            <a:r>
              <a:rPr lang="en-US" sz="650" dirty="0">
                <a:solidFill>
                  <a:srgbClr val="505050"/>
                </a:solidFill>
                <a:effectLst/>
              </a:rPr>
              <a:t> </a:t>
            </a:r>
            <a:r>
              <a:rPr lang="en-US" sz="650" dirty="0" err="1">
                <a:solidFill>
                  <a:srgbClr val="505050"/>
                </a:solidFill>
                <a:effectLst/>
              </a:rPr>
              <a:t>est</a:t>
            </a:r>
            <a:r>
              <a:rPr lang="en-US" sz="650" dirty="0">
                <a:solidFill>
                  <a:srgbClr val="505050"/>
                </a:solidFill>
                <a:effectLst/>
              </a:rPr>
              <a:t> de 2 W/kg pour la tête et le tronc et de 4 W/kg pour les </a:t>
            </a:r>
            <a:r>
              <a:rPr lang="en-US" sz="650" dirty="0" err="1">
                <a:solidFill>
                  <a:srgbClr val="505050"/>
                </a:solidFill>
                <a:effectLst/>
              </a:rPr>
              <a:t>membres</a:t>
            </a:r>
            <a:r>
              <a:rPr lang="en-US" sz="650" dirty="0">
                <a:solidFill>
                  <a:srgbClr val="505050"/>
                </a:solidFill>
                <a:effectLst/>
              </a:rPr>
              <a:t>. </a:t>
            </a:r>
            <a:r>
              <a:rPr lang="en-US" sz="650" dirty="0" err="1">
                <a:solidFill>
                  <a:srgbClr val="505050"/>
                </a:solidFill>
                <a:effectLst/>
              </a:rPr>
              <a:t>Consultez</a:t>
            </a:r>
            <a:r>
              <a:rPr lang="en-US" sz="650" dirty="0">
                <a:solidFill>
                  <a:srgbClr val="505050"/>
                </a:solidFill>
                <a:effectLst/>
              </a:rPr>
              <a:t> </a:t>
            </a:r>
            <a:r>
              <a:rPr lang="en-US" sz="650" dirty="0" err="1">
                <a:solidFill>
                  <a:srgbClr val="505050"/>
                </a:solidFill>
                <a:effectLst/>
              </a:rPr>
              <a:t>cette</a:t>
            </a:r>
            <a:r>
              <a:rPr lang="en-US" sz="650" dirty="0">
                <a:solidFill>
                  <a:srgbClr val="505050"/>
                </a:solidFill>
                <a:effectLst/>
              </a:rPr>
              <a:t> page pour </a:t>
            </a:r>
            <a:r>
              <a:rPr lang="en-US" sz="650" dirty="0" err="1">
                <a:solidFill>
                  <a:srgbClr val="505050"/>
                </a:solidFill>
                <a:effectLst/>
              </a:rPr>
              <a:t>en</a:t>
            </a:r>
            <a:r>
              <a:rPr lang="en-US" sz="650" dirty="0">
                <a:solidFill>
                  <a:srgbClr val="505050"/>
                </a:solidFill>
                <a:effectLst/>
              </a:rPr>
              <a:t> savoir plus.</a:t>
            </a:r>
          </a:p>
        </p:txBody>
      </p:sp>
    </p:spTree>
    <p:extLst>
      <p:ext uri="{BB962C8B-B14F-4D97-AF65-F5344CB8AC3E}">
        <p14:creationId xmlns:p14="http://schemas.microsoft.com/office/powerpoint/2010/main" val="3398312937"/>
      </p:ext>
    </p:extLst>
  </p:cSld>
  <p:clrMapOvr>
    <a:masterClrMapping/>
  </p:clrMapOvr>
</p:sld>
</file>

<file path=ppt/theme/theme1.xml><?xml version="1.0" encoding="utf-8"?>
<a:theme xmlns:a="http://schemas.openxmlformats.org/drawingml/2006/main" name="Surface template">
  <a:themeElements>
    <a:clrScheme name="Microsoft Surface Palette - Rich Black">
      <a:dk1>
        <a:srgbClr val="000000"/>
      </a:dk1>
      <a:lt1>
        <a:srgbClr val="FFFFFF"/>
      </a:lt1>
      <a:dk2>
        <a:srgbClr val="0D0D0D"/>
      </a:dk2>
      <a:lt2>
        <a:srgbClr val="E6E6E6"/>
      </a:lt2>
      <a:accent1>
        <a:srgbClr val="0078D4"/>
      </a:accent1>
      <a:accent2>
        <a:srgbClr val="FFFFFF"/>
      </a:accent2>
      <a:accent3>
        <a:srgbClr val="E6E6E6"/>
      </a:accent3>
      <a:accent4>
        <a:srgbClr val="737373"/>
      </a:accent4>
      <a:accent5>
        <a:srgbClr val="505050"/>
      </a:accent5>
      <a:accent6>
        <a:srgbClr val="000000"/>
      </a:accent6>
      <a:hlink>
        <a:srgbClr val="0078D4"/>
      </a:hlink>
      <a:folHlink>
        <a:srgbClr val="0078D4"/>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Surface PowerPoint Template June 2022" id="{35749D72-EEAD-47CA-B43A-52A02FD24170}" vid="{D6539849-05AD-404C-9025-087FE055A5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f778cfc-b4c6-4128-817d-47aa835a29c5">
      <UserInfo>
        <DisplayName>Moirangthem Suresh Singh [Chillibreeze]</DisplayName>
        <AccountId>1448</AccountId>
        <AccountType/>
      </UserInfo>
    </SharedWithUsers>
    <_ip_UnifiedCompliancePolicyUIAction xmlns="http://schemas.microsoft.com/sharepoint/v3" xsi:nil="true"/>
    <_ip_UnifiedCompliancePolicyProperties xmlns="http://schemas.microsoft.com/sharepoint/v3" xsi:nil="true"/>
    <TaxCatchAll xmlns="230e9df3-be65-4c73-a93b-d1236ebd677e" xsi:nil="true"/>
    <lcf76f155ced4ddcb4097134ff3c332f xmlns="839f8013-94d6-4e4c-9df3-1a5d5f3d6c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C6CDB7E84C5F49B56589B16C7DEC6F" ma:contentTypeVersion="17" ma:contentTypeDescription="Create a new document." ma:contentTypeScope="" ma:versionID="a9c68175db46e70e8ae0d472d33e63aa">
  <xsd:schema xmlns:xsd="http://www.w3.org/2001/XMLSchema" xmlns:xs="http://www.w3.org/2001/XMLSchema" xmlns:p="http://schemas.microsoft.com/office/2006/metadata/properties" xmlns:ns1="http://schemas.microsoft.com/sharepoint/v3" xmlns:ns2="839f8013-94d6-4e4c-9df3-1a5d5f3d6c81" xmlns:ns3="230e9df3-be65-4c73-a93b-d1236ebd677e" xmlns:ns4="8f778cfc-b4c6-4128-817d-47aa835a29c5" targetNamespace="http://schemas.microsoft.com/office/2006/metadata/properties" ma:root="true" ma:fieldsID="db72343aecfdcce5b1d9307b3a264933" ns1:_="" ns2:_="" ns3:_="" ns4:_="">
    <xsd:import namespace="http://schemas.microsoft.com/sharepoint/v3"/>
    <xsd:import namespace="839f8013-94d6-4e4c-9df3-1a5d5f3d6c81"/>
    <xsd:import namespace="230e9df3-be65-4c73-a93b-d1236ebd677e"/>
    <xsd:import namespace="8f778cfc-b4c6-4128-817d-47aa835a29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2:MediaServiceDocTag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f8013-94d6-4e4c-9df3-1a5d5f3d6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ocTags" ma:index="22"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28c6df-dd25-4a63-a387-94fa62f7f43b}" ma:internalName="TaxCatchAll" ma:showField="CatchAllData" ma:web="8f778cfc-b4c6-4128-817d-47aa835a29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778cfc-b4c6-4128-817d-47aa835a29c5"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22A8A-10C4-4610-ABB7-430CBDA46EFE}">
  <ds:schemaRefs>
    <ds:schemaRef ds:uri="http://schemas.microsoft.com/sharepoint/v3/contenttype/forms"/>
  </ds:schemaRefs>
</ds:datastoreItem>
</file>

<file path=customXml/itemProps2.xml><?xml version="1.0" encoding="utf-8"?>
<ds:datastoreItem xmlns:ds="http://schemas.openxmlformats.org/officeDocument/2006/customXml" ds:itemID="{BCF8F43A-18BB-4986-83BF-648283DC2964}">
  <ds:schemaRefs>
    <ds:schemaRef ds:uri="59afee55-fc30-40da-a84e-ff6fc62c4efa"/>
    <ds:schemaRef ds:uri="92cc7923-7bd6-4c52-a535-c267c30bc123"/>
    <ds:schemaRef ds:uri="a4bc753f-e3bb-4cba-8373-da173ea151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8f778cfc-b4c6-4128-817d-47aa835a29c5"/>
    <ds:schemaRef ds:uri="230e9df3-be65-4c73-a93b-d1236ebd677e"/>
    <ds:schemaRef ds:uri="839f8013-94d6-4e4c-9df3-1a5d5f3d6c81"/>
  </ds:schemaRefs>
</ds:datastoreItem>
</file>

<file path=customXml/itemProps3.xml><?xml version="1.0" encoding="utf-8"?>
<ds:datastoreItem xmlns:ds="http://schemas.openxmlformats.org/officeDocument/2006/customXml" ds:itemID="{ACA05255-76BE-4B83-9188-840E88988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9f8013-94d6-4e4c-9df3-1a5d5f3d6c81"/>
    <ds:schemaRef ds:uri="230e9df3-be65-4c73-a93b-d1236ebd677e"/>
    <ds:schemaRef ds:uri="8f778cfc-b4c6-4128-817d-47aa835a2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26</TotalTime>
  <Words>3071</Words>
  <Application>Microsoft Office PowerPoint</Application>
  <PresentationFormat>Panorámica</PresentationFormat>
  <Paragraphs>278</Paragraphs>
  <Slides>6</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Segoe UI</vt:lpstr>
      <vt:lpstr>Segoe UI Light</vt:lpstr>
      <vt:lpstr>Segoe UI Semibold</vt:lpstr>
      <vt:lpstr>Wingdings</vt:lpstr>
      <vt:lpstr>Surface template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Microsoft_AudioDock_SpecSheet</dc:title>
  <dc:creator>Claudia Chan</dc:creator>
  <cp:lastModifiedBy>GEORGINA BARRERA</cp:lastModifiedBy>
  <cp:revision>2</cp:revision>
  <dcterms:created xsi:type="dcterms:W3CDTF">2022-05-24T17:55:38Z</dcterms:created>
  <dcterms:modified xsi:type="dcterms:W3CDTF">2024-04-03T00:47:36Z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0x010100E1C6CDB7E84C5F49B56589B16C7DEC6F</vt:lpwstr>
  </property>
  <property fmtid="{D5CDD505-2E9C-101B-9397-08002B2CF9AE}" pid="3" name="MediaServiceImageTags">
    <vt:lpwstr/>
  </property>
  <property fmtid="{D5CDD505-2E9C-101B-9397-08002B2CF9AE}" pid="4" name="_dlc_policyId">
    <vt:lpwstr/>
  </property>
  <property fmtid="{D5CDD505-2E9C-101B-9397-08002B2CF9AE}" pid="5" name="ItemRetentionFormula">
    <vt:lpwstr/>
  </property>
</Properties>
</file>